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4"/>
  </p:notesMasterIdLst>
  <p:sldIdLst>
    <p:sldId id="256" r:id="rId2"/>
    <p:sldId id="257" r:id="rId3"/>
    <p:sldId id="370" r:id="rId4"/>
    <p:sldId id="416" r:id="rId5"/>
    <p:sldId id="354" r:id="rId6"/>
    <p:sldId id="417" r:id="rId7"/>
    <p:sldId id="418" r:id="rId8"/>
    <p:sldId id="419" r:id="rId9"/>
    <p:sldId id="408" r:id="rId10"/>
    <p:sldId id="405" r:id="rId11"/>
    <p:sldId id="406" r:id="rId12"/>
    <p:sldId id="407" r:id="rId13"/>
    <p:sldId id="409" r:id="rId14"/>
    <p:sldId id="413" r:id="rId15"/>
    <p:sldId id="414" r:id="rId16"/>
    <p:sldId id="415" r:id="rId17"/>
    <p:sldId id="411" r:id="rId18"/>
    <p:sldId id="412" r:id="rId19"/>
    <p:sldId id="371" r:id="rId20"/>
    <p:sldId id="258" r:id="rId21"/>
    <p:sldId id="355" r:id="rId22"/>
    <p:sldId id="373" r:id="rId23"/>
    <p:sldId id="385" r:id="rId24"/>
    <p:sldId id="387" r:id="rId25"/>
    <p:sldId id="386" r:id="rId26"/>
    <p:sldId id="375" r:id="rId27"/>
    <p:sldId id="389" r:id="rId28"/>
    <p:sldId id="376" r:id="rId29"/>
    <p:sldId id="378" r:id="rId30"/>
    <p:sldId id="390" r:id="rId31"/>
    <p:sldId id="391" r:id="rId32"/>
    <p:sldId id="397" r:id="rId33"/>
    <p:sldId id="392" r:id="rId34"/>
    <p:sldId id="399" r:id="rId35"/>
    <p:sldId id="398" r:id="rId36"/>
    <p:sldId id="382" r:id="rId37"/>
    <p:sldId id="400" r:id="rId38"/>
    <p:sldId id="401" r:id="rId39"/>
    <p:sldId id="381" r:id="rId40"/>
    <p:sldId id="402" r:id="rId41"/>
    <p:sldId id="403" r:id="rId42"/>
    <p:sldId id="404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F48119-9424-4EB3-997A-B9EE51DD5FC0}">
          <p14:sldIdLst>
            <p14:sldId id="256"/>
            <p14:sldId id="257"/>
          </p14:sldIdLst>
        </p14:section>
        <p14:section name="함수란 무엇인가?" id="{EF8EB068-24AB-4E0A-9A1F-024EDA387E79}">
          <p14:sldIdLst>
            <p14:sldId id="370"/>
          </p14:sldIdLst>
        </p14:section>
        <p14:section name="스크래치 함수" id="{8D22EA71-7E13-4BA1-8D04-CE9C170D8EC7}">
          <p14:sldIdLst>
            <p14:sldId id="416"/>
            <p14:sldId id="354"/>
            <p14:sldId id="417"/>
            <p14:sldId id="418"/>
            <p14:sldId id="419"/>
            <p14:sldId id="408"/>
            <p14:sldId id="405"/>
            <p14:sldId id="406"/>
            <p14:sldId id="407"/>
            <p14:sldId id="409"/>
            <p14:sldId id="413"/>
            <p14:sldId id="414"/>
            <p14:sldId id="415"/>
            <p14:sldId id="411"/>
            <p14:sldId id="412"/>
          </p14:sldIdLst>
        </p14:section>
        <p14:section name="파이썬 함수" id="{36792CCE-3763-4F33-9EE4-71BC2503E082}">
          <p14:sldIdLst>
            <p14:sldId id="371"/>
            <p14:sldId id="258"/>
            <p14:sldId id="355"/>
            <p14:sldId id="373"/>
            <p14:sldId id="385"/>
            <p14:sldId id="387"/>
            <p14:sldId id="386"/>
            <p14:sldId id="375"/>
            <p14:sldId id="389"/>
            <p14:sldId id="376"/>
            <p14:sldId id="378"/>
            <p14:sldId id="390"/>
            <p14:sldId id="391"/>
            <p14:sldId id="397"/>
            <p14:sldId id="392"/>
            <p14:sldId id="399"/>
            <p14:sldId id="398"/>
            <p14:sldId id="382"/>
            <p14:sldId id="400"/>
            <p14:sldId id="401"/>
            <p14:sldId id="381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59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38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8E4DC-C2C2-4CCB-97A1-68137308A20F}" type="datetimeFigureOut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11D3-9DC4-4095-BEE8-5C98E0FFAE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663" y="802299"/>
            <a:ext cx="8638674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663" y="3531205"/>
            <a:ext cx="8638674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252663" y="3514271"/>
            <a:ext cx="8638674" cy="169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412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79" y="100669"/>
            <a:ext cx="8644689" cy="104923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679" y="1281363"/>
            <a:ext cx="8644689" cy="4770518"/>
          </a:xfrm>
        </p:spPr>
        <p:txBody>
          <a:bodyPr anchor="t"/>
          <a:lstStyle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Ø"/>
              <a:defRPr/>
            </a:lvl3pPr>
            <a:lvl4pPr marL="1600200" indent="-228600">
              <a:buFont typeface="Wingdings" panose="05000000000000000000" pitchFamily="2" charset="2"/>
              <a:buChar char="ü"/>
              <a:defRPr/>
            </a:lvl4pPr>
            <a:lvl5pPr marL="2057400" indent="-228600"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58679" y="1149904"/>
            <a:ext cx="86446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1A937-BF51-4322-A6CA-DEB538E7E086}" type="datetime1">
              <a:rPr lang="ko-KR" altLang="en-US" smtClean="0"/>
              <a:t>2024-01-03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479F7DA-7806-4DDC-B013-781AF7A77E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CAEAC4-C6B5-5C1D-B443-C716D040973D}"/>
              </a:ext>
            </a:extLst>
          </p:cNvPr>
          <p:cNvSpPr txBox="1">
            <a:spLocks/>
          </p:cNvSpPr>
          <p:nvPr userDrawn="1"/>
        </p:nvSpPr>
        <p:spPr>
          <a:xfrm>
            <a:off x="8348255" y="636640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9F7DA-7806-4DDC-B013-781AF7A77E08}" type="slidenum">
              <a:rPr lang="ko-KR" altLang="en-US" b="1" smtClean="0">
                <a:solidFill>
                  <a:schemeClr val="bg1"/>
                </a:solidFill>
              </a:rPr>
              <a:pPr/>
              <a:t>‹#›</a:t>
            </a:fld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06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1606-32DE-F550-2AE0-1D48BE005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11" y="802299"/>
            <a:ext cx="8626642" cy="2541431"/>
          </a:xfrm>
        </p:spPr>
        <p:txBody>
          <a:bodyPr anchor="b">
            <a:normAutofit/>
          </a:bodyPr>
          <a:lstStyle/>
          <a:p>
            <a:pPr algn="ctr"/>
            <a:r>
              <a:rPr lang="en-US" altLang="ko-KR" dirty="0"/>
              <a:t>7. </a:t>
            </a:r>
            <a:r>
              <a:rPr lang="ko-KR" altLang="en-US" dirty="0"/>
              <a:t>쉽게 호출하는 함수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6CD68-C69D-E2A6-253A-5518BCC5F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711" y="3531205"/>
            <a:ext cx="8626642" cy="97762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B0529-D81D-5DA4-94EA-0DAF519D9575}"/>
              </a:ext>
            </a:extLst>
          </p:cNvPr>
          <p:cNvSpPr txBox="1"/>
          <p:nvPr/>
        </p:nvSpPr>
        <p:spPr>
          <a:xfrm>
            <a:off x="270711" y="614824"/>
            <a:ext cx="460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컴퓨팅적 사고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0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 숫자를 입력 받아 크기를 비교하고 큰 수를 출력하는 함수를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두 숫자 비교하고 큰 수 출력하기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0432FF"/>
                </a:solidFill>
              </a:rPr>
              <a:t>함수를 이용해서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연산블록 이용해서 두 숫자 비교하기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sz="1400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sz="1100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 err="1"/>
              <a:t>큰수</a:t>
            </a:r>
            <a:r>
              <a:rPr lang="ko-KR" altLang="en-US" dirty="0"/>
              <a:t> 말하기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CF9E95-5AFE-4723-5EA3-E2B45FD28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79" t="47624" r="37917" b="34498"/>
          <a:stretch/>
        </p:blipFill>
        <p:spPr>
          <a:xfrm>
            <a:off x="1538966" y="2940050"/>
            <a:ext cx="3744233" cy="2217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3CB2BB-B631-11A7-FFD6-3E7BD6E67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8" t="83537" r="75347" b="12934"/>
          <a:stretch/>
        </p:blipFill>
        <p:spPr>
          <a:xfrm>
            <a:off x="1538966" y="5639131"/>
            <a:ext cx="1314450" cy="4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 숫자를 입력 받아 크기를 비교하고 큰 수를 출력하는 함수를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A20E500-69C4-5131-5CDB-59D78BF2D36F}"/>
              </a:ext>
            </a:extLst>
          </p:cNvPr>
          <p:cNvGrpSpPr/>
          <p:nvPr/>
        </p:nvGrpSpPr>
        <p:grpSpPr>
          <a:xfrm>
            <a:off x="373943" y="2775992"/>
            <a:ext cx="8529425" cy="2920609"/>
            <a:chOff x="373943" y="2775992"/>
            <a:chExt cx="8529425" cy="292060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4564E2-B964-599D-8D4C-6ED996428A7B}"/>
                </a:ext>
              </a:extLst>
            </p:cNvPr>
            <p:cNvSpPr/>
            <p:nvPr/>
          </p:nvSpPr>
          <p:spPr>
            <a:xfrm>
              <a:off x="373943" y="3428016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두 숫자를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입력받는다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0AE8F08D-DECD-239E-9FC8-54451C43E5E2}"/>
                </a:ext>
              </a:extLst>
            </p:cNvPr>
            <p:cNvSpPr/>
            <p:nvPr/>
          </p:nvSpPr>
          <p:spPr>
            <a:xfrm>
              <a:off x="762488" y="277599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94491F5-0D8E-84C2-7D1A-DF5C2B4127F1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1608268" y="3085698"/>
              <a:ext cx="0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F45130D5-B576-F7C2-E8EF-AF71E006CB10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1608268" y="3738658"/>
              <a:ext cx="1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700C6C-1649-9021-502C-360F31F1AEA1}"/>
                </a:ext>
              </a:extLst>
            </p:cNvPr>
            <p:cNvSpPr/>
            <p:nvPr/>
          </p:nvSpPr>
          <p:spPr>
            <a:xfrm>
              <a:off x="373947" y="4080976"/>
              <a:ext cx="2468643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두 숫자 비교 함수 호출</a:t>
              </a:r>
            </a:p>
          </p:txBody>
        </p:sp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9F998225-749B-0227-7111-28DE530D198E}"/>
                </a:ext>
              </a:extLst>
            </p:cNvPr>
            <p:cNvSpPr/>
            <p:nvPr/>
          </p:nvSpPr>
          <p:spPr>
            <a:xfrm>
              <a:off x="762488" y="5386895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88EAFFE-6238-8206-A54D-5E752C3A08DC}"/>
                </a:ext>
              </a:extLst>
            </p:cNvPr>
            <p:cNvCxnSpPr>
              <a:cxnSpLocks/>
              <a:stCxn id="41" idx="2"/>
              <a:endCxn id="12" idx="0"/>
            </p:cNvCxnSpPr>
            <p:nvPr/>
          </p:nvCxnSpPr>
          <p:spPr>
            <a:xfrm>
              <a:off x="1608268" y="5044578"/>
              <a:ext cx="0" cy="34231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CFA0AADD-7F8A-D76F-9354-53D36E33103F}"/>
                </a:ext>
              </a:extLst>
            </p:cNvPr>
            <p:cNvGrpSpPr/>
            <p:nvPr/>
          </p:nvGrpSpPr>
          <p:grpSpPr>
            <a:xfrm>
              <a:off x="3924300" y="2895600"/>
              <a:ext cx="4979068" cy="2681037"/>
              <a:chOff x="3924300" y="2895600"/>
              <a:chExt cx="4979068" cy="268103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E465DA2-F99E-B91B-E36E-8EE5E9CAAF34}"/>
                  </a:ext>
                </a:extLst>
              </p:cNvPr>
              <p:cNvSpPr/>
              <p:nvPr/>
            </p:nvSpPr>
            <p:spPr>
              <a:xfrm>
                <a:off x="3924300" y="2895600"/>
                <a:ext cx="4979068" cy="26810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B583598-0AA9-E056-9644-DF97A98A9FDA}"/>
                  </a:ext>
                </a:extLst>
              </p:cNvPr>
              <p:cNvGrpSpPr/>
              <p:nvPr/>
            </p:nvGrpSpPr>
            <p:grpSpPr>
              <a:xfrm>
                <a:off x="4047148" y="3128506"/>
                <a:ext cx="4744553" cy="2225008"/>
                <a:chOff x="4047148" y="3128506"/>
                <a:chExt cx="4744553" cy="2225008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E14C47F-CF6D-ABC0-96FC-E5C38BD01AA1}"/>
                    </a:ext>
                  </a:extLst>
                </p:cNvPr>
                <p:cNvGrpSpPr/>
                <p:nvPr/>
              </p:nvGrpSpPr>
              <p:grpSpPr>
                <a:xfrm>
                  <a:off x="4047148" y="3128506"/>
                  <a:ext cx="3076575" cy="1286277"/>
                  <a:chOff x="4047148" y="3128506"/>
                  <a:chExt cx="3076575" cy="1286277"/>
                </a:xfrm>
              </p:grpSpPr>
              <p:sp>
                <p:nvSpPr>
                  <p:cNvPr id="18" name="순서도: 판단 17">
                    <a:extLst>
                      <a:ext uri="{FF2B5EF4-FFF2-40B4-BE49-F238E27FC236}">
                        <a16:creationId xmlns:a16="http://schemas.microsoft.com/office/drawing/2014/main" id="{AB87445F-0E39-92A7-F9C0-0D1F638D87BB}"/>
                      </a:ext>
                    </a:extLst>
                  </p:cNvPr>
                  <p:cNvSpPr/>
                  <p:nvPr/>
                </p:nvSpPr>
                <p:spPr>
                  <a:xfrm>
                    <a:off x="4047148" y="3128506"/>
                    <a:ext cx="3076575" cy="1286277"/>
                  </a:xfrm>
                  <a:prstGeom prst="flowChartDecision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9A7C02B-9FA9-ABFC-DA0C-1B8844F7C43A}"/>
                      </a:ext>
                    </a:extLst>
                  </p:cNvPr>
                  <p:cNvSpPr txBox="1"/>
                  <p:nvPr/>
                </p:nvSpPr>
                <p:spPr>
                  <a:xfrm>
                    <a:off x="4143375" y="3586979"/>
                    <a:ext cx="28841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dirty="0"/>
                      <a:t>첫번째 숫자</a:t>
                    </a:r>
                    <a:r>
                      <a:rPr lang="en-US" altLang="ko-KR" dirty="0"/>
                      <a:t> &gt; </a:t>
                    </a:r>
                    <a:r>
                      <a:rPr lang="ko-KR" altLang="en-US" dirty="0"/>
                      <a:t>두번째 숫자</a:t>
                    </a:r>
                  </a:p>
                </p:txBody>
              </p:sp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51B81CA-D277-8CB1-2368-FE3D2C4E5300}"/>
                    </a:ext>
                  </a:extLst>
                </p:cNvPr>
                <p:cNvSpPr/>
                <p:nvPr/>
              </p:nvSpPr>
              <p:spPr>
                <a:xfrm>
                  <a:off x="4581023" y="4860304"/>
                  <a:ext cx="2027964" cy="493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chemeClr val="tx1"/>
                      </a:solidFill>
                    </a:rPr>
                    <a:t>큰수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 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첫번째 숫자</a:t>
                  </a: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0DBA08BE-9955-06B1-20D8-B3E1BF4414E8}"/>
                    </a:ext>
                  </a:extLst>
                </p:cNvPr>
                <p:cNvSpPr/>
                <p:nvPr/>
              </p:nvSpPr>
              <p:spPr>
                <a:xfrm>
                  <a:off x="6763737" y="4264280"/>
                  <a:ext cx="2027964" cy="493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err="1">
                      <a:solidFill>
                        <a:schemeClr val="tx1"/>
                      </a:solidFill>
                    </a:rPr>
                    <a:t>큰수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= </a:t>
                  </a:r>
                  <a:r>
                    <a:rPr lang="ko-KR" altLang="en-US" sz="1600" dirty="0">
                      <a:solidFill>
                        <a:schemeClr val="tx1"/>
                      </a:solidFill>
                    </a:rPr>
                    <a:t>두번째 숫자</a:t>
                  </a:r>
                </a:p>
              </p:txBody>
            </p:sp>
            <p:cxnSp>
              <p:nvCxnSpPr>
                <p:cNvPr id="26" name="연결선: 꺾임 25">
                  <a:extLst>
                    <a:ext uri="{FF2B5EF4-FFF2-40B4-BE49-F238E27FC236}">
                      <a16:creationId xmlns:a16="http://schemas.microsoft.com/office/drawing/2014/main" id="{9BC8F245-E111-16B6-0E34-905DA50F4790}"/>
                    </a:ext>
                  </a:extLst>
                </p:cNvPr>
                <p:cNvCxnSpPr>
                  <a:stCxn id="18" idx="3"/>
                  <a:endCxn id="24" idx="0"/>
                </p:cNvCxnSpPr>
                <p:nvPr/>
              </p:nvCxnSpPr>
              <p:spPr>
                <a:xfrm>
                  <a:off x="7123723" y="3771645"/>
                  <a:ext cx="653996" cy="492635"/>
                </a:xfrm>
                <a:prstGeom prst="bentConnector2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id="{6C111352-577E-2D6E-378F-EAD224F03CEA}"/>
                    </a:ext>
                  </a:extLst>
                </p:cNvPr>
                <p:cNvCxnSpPr>
                  <a:stCxn id="18" idx="2"/>
                  <a:endCxn id="23" idx="0"/>
                </p:cNvCxnSpPr>
                <p:nvPr/>
              </p:nvCxnSpPr>
              <p:spPr>
                <a:xfrm>
                  <a:off x="5585436" y="4414783"/>
                  <a:ext cx="9569" cy="445521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ED49096-C230-0B9B-539F-5689506D9226}"/>
                    </a:ext>
                  </a:extLst>
                </p:cNvPr>
                <p:cNvSpPr txBox="1"/>
                <p:nvPr/>
              </p:nvSpPr>
              <p:spPr>
                <a:xfrm>
                  <a:off x="5595005" y="4446402"/>
                  <a:ext cx="4154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/>
                    <a:t>참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D3572D8-899A-4806-36F0-3E24A149B2DD}"/>
                    </a:ext>
                  </a:extLst>
                </p:cNvPr>
                <p:cNvSpPr txBox="1"/>
                <p:nvPr/>
              </p:nvSpPr>
              <p:spPr>
                <a:xfrm>
                  <a:off x="7088992" y="3771645"/>
                  <a:ext cx="7502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/>
                    <a:t>거짓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85D449-4185-01A3-0124-A47A14134006}"/>
                  </a:ext>
                </a:extLst>
              </p:cNvPr>
              <p:cNvSpPr txBox="1"/>
              <p:nvPr/>
            </p:nvSpPr>
            <p:spPr>
              <a:xfrm>
                <a:off x="6892468" y="2927069"/>
                <a:ext cx="1992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두 숫자 비교 함수</a:t>
                </a:r>
              </a:p>
            </p:txBody>
          </p: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606401B-C0F3-7835-BEDD-6022C8E2A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2159" y="2876550"/>
              <a:ext cx="1072145" cy="120442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99ED711-B547-4E6A-1357-335E8C953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2590" y="4391618"/>
              <a:ext cx="1081703" cy="1185019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BE46BC-2C35-2F02-2BE4-021CE57AADDF}"/>
                </a:ext>
              </a:extLst>
            </p:cNvPr>
            <p:cNvSpPr/>
            <p:nvPr/>
          </p:nvSpPr>
          <p:spPr>
            <a:xfrm>
              <a:off x="373943" y="4733936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‘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큰수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’</a:t>
              </a:r>
              <a:r>
                <a:rPr lang="ko-KR" altLang="en-US" sz="1600" dirty="0">
                  <a:solidFill>
                    <a:schemeClr val="tx1"/>
                  </a:solidFill>
                </a:rPr>
                <a:t>출력한다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D4DE29D-1F6F-2CC7-16A4-E83F21DB66D1}"/>
                </a:ext>
              </a:extLst>
            </p:cNvPr>
            <p:cNvCxnSpPr>
              <a:cxnSpLocks/>
              <a:stCxn id="11" idx="2"/>
              <a:endCxn id="41" idx="0"/>
            </p:cNvCxnSpPr>
            <p:nvPr/>
          </p:nvCxnSpPr>
          <p:spPr>
            <a:xfrm flipH="1">
              <a:off x="1608268" y="4391618"/>
              <a:ext cx="1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9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 숫자를 입력 받아 크기를 비교하고 큰 수를 출력하는 함수를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28F3D1-6212-F6AE-C1E7-7964D1B20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4" t="23449" r="53166" b="47770"/>
          <a:stretch/>
        </p:blipFill>
        <p:spPr>
          <a:xfrm>
            <a:off x="1185415" y="2714627"/>
            <a:ext cx="6773170" cy="32003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6F728E-B18C-FA2B-E8C3-15BBA83A8126}"/>
              </a:ext>
            </a:extLst>
          </p:cNvPr>
          <p:cNvSpPr/>
          <p:nvPr/>
        </p:nvSpPr>
        <p:spPr>
          <a:xfrm>
            <a:off x="4819650" y="3048000"/>
            <a:ext cx="2990850" cy="2292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37895-B515-F207-0BFF-D59F9477B6C0}"/>
              </a:ext>
            </a:extLst>
          </p:cNvPr>
          <p:cNvSpPr txBox="1"/>
          <p:nvPr/>
        </p:nvSpPr>
        <p:spPr>
          <a:xfrm>
            <a:off x="5350708" y="305966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두 숫자비교 함수</a:t>
            </a:r>
          </a:p>
        </p:txBody>
      </p:sp>
    </p:spTree>
    <p:extLst>
      <p:ext uri="{BB962C8B-B14F-4D97-AF65-F5344CB8AC3E}">
        <p14:creationId xmlns:p14="http://schemas.microsoft.com/office/powerpoint/2010/main" val="16618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  <a:r>
              <a:rPr lang="ko-KR" altLang="en-US" dirty="0"/>
              <a:t>를 움직이는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 err="1"/>
              <a:t>스프라이트</a:t>
            </a:r>
            <a:r>
              <a:rPr lang="ko-KR" altLang="en-US" dirty="0"/>
              <a:t> 움직이기 </a:t>
            </a:r>
            <a:r>
              <a:rPr lang="en-US" altLang="ko-KR" dirty="0"/>
              <a:t>(</a:t>
            </a:r>
            <a:r>
              <a:rPr lang="ko-KR" altLang="en-US" dirty="0"/>
              <a:t>오른쪽 방향으로 </a:t>
            </a:r>
            <a:r>
              <a:rPr lang="en-US" altLang="ko-KR" dirty="0"/>
              <a:t>100</a:t>
            </a:r>
            <a:r>
              <a:rPr lang="ko-KR" altLang="en-US" dirty="0"/>
              <a:t>만큼 이동</a:t>
            </a:r>
            <a:r>
              <a:rPr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FD5C67-4182-59C3-29F3-D25140501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3064" b="44586"/>
          <a:stretch/>
        </p:blipFill>
        <p:spPr>
          <a:xfrm>
            <a:off x="3086100" y="3181349"/>
            <a:ext cx="2971800" cy="2395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F876D4-A247-CBA9-8D64-C1EEDE61D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94" t="6700" b="45699"/>
          <a:stretch/>
        </p:blipFill>
        <p:spPr>
          <a:xfrm>
            <a:off x="4292600" y="3353467"/>
            <a:ext cx="1765300" cy="21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  <a:r>
              <a:rPr lang="ko-KR" altLang="en-US" dirty="0"/>
              <a:t>를 움직이는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스프라이트가</a:t>
            </a:r>
            <a:r>
              <a:rPr lang="ko-KR" altLang="en-US" dirty="0"/>
              <a:t> 움직이는 프로그램 만든다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0DC7FC-DB55-360A-4A6B-2B0B725B9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38" t="13224" r="33959" b="39730"/>
          <a:stretch/>
        </p:blipFill>
        <p:spPr>
          <a:xfrm>
            <a:off x="979445" y="2982796"/>
            <a:ext cx="2501900" cy="32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  <a:r>
              <a:rPr lang="ko-KR" altLang="en-US" dirty="0"/>
              <a:t>를 움직이는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여러 번 반복해서 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움직이는 프로그램을 만든다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CFD7B0-AE45-890E-9F40-8E2B9EF2B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9" t="12668" r="33126" b="30016"/>
          <a:stretch/>
        </p:blipFill>
        <p:spPr>
          <a:xfrm>
            <a:off x="966229" y="2954124"/>
            <a:ext cx="2279650" cy="33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 숫자를 입력 받아 크기를 비교하고 큰 수를 출력하는 함수를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움직이는 부분을 함수로 만든다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방향과 거리</a:t>
            </a:r>
            <a:endParaRPr lang="en-US" altLang="ko-KR" dirty="0"/>
          </a:p>
          <a:p>
            <a:pPr lvl="2"/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 </a:t>
            </a:r>
            <a:r>
              <a:rPr lang="ko-KR" altLang="en-US" dirty="0"/>
              <a:t>움직임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8BF10-1323-64E9-F4BC-855115CB5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09" t="16554" r="35487" b="36677"/>
          <a:stretch/>
        </p:blipFill>
        <p:spPr>
          <a:xfrm>
            <a:off x="5054599" y="2275531"/>
            <a:ext cx="3014362" cy="36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7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  <a:r>
              <a:rPr lang="ko-KR" altLang="en-US" dirty="0"/>
              <a:t>를 움직이는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311BF3E-F23F-2D0D-6357-3043A8B7DC38}"/>
              </a:ext>
            </a:extLst>
          </p:cNvPr>
          <p:cNvGrpSpPr/>
          <p:nvPr/>
        </p:nvGrpSpPr>
        <p:grpSpPr>
          <a:xfrm>
            <a:off x="419583" y="2583420"/>
            <a:ext cx="8527034" cy="3734131"/>
            <a:chOff x="376334" y="2317750"/>
            <a:chExt cx="8527034" cy="373413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7FEF2A9-FCF5-C23F-172C-FB593C7B227F}"/>
                </a:ext>
              </a:extLst>
            </p:cNvPr>
            <p:cNvSpPr/>
            <p:nvPr/>
          </p:nvSpPr>
          <p:spPr>
            <a:xfrm>
              <a:off x="376335" y="3275560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반복 횟수 입력</a:t>
              </a:r>
            </a:p>
          </p:txBody>
        </p:sp>
        <p:sp>
          <p:nvSpPr>
            <p:cNvPr id="10" name="순서도: 대체 처리 9">
              <a:extLst>
                <a:ext uri="{FF2B5EF4-FFF2-40B4-BE49-F238E27FC236}">
                  <a16:creationId xmlns:a16="http://schemas.microsoft.com/office/drawing/2014/main" id="{A403E71B-4238-2C6D-C8A9-C6190D049E34}"/>
                </a:ext>
              </a:extLst>
            </p:cNvPr>
            <p:cNvSpPr/>
            <p:nvPr/>
          </p:nvSpPr>
          <p:spPr>
            <a:xfrm>
              <a:off x="764880" y="276964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0794265-CD89-A502-116A-F6384D276073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1610660" y="3079348"/>
              <a:ext cx="0" cy="1962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6D78E9D-9BEB-4F92-3096-13807E99574B}"/>
                </a:ext>
              </a:extLst>
            </p:cNvPr>
            <p:cNvCxnSpPr>
              <a:cxnSpLocks/>
              <a:stCxn id="9" idx="2"/>
              <a:endCxn id="54" idx="0"/>
            </p:cNvCxnSpPr>
            <p:nvPr/>
          </p:nvCxnSpPr>
          <p:spPr>
            <a:xfrm>
              <a:off x="1610660" y="3586202"/>
              <a:ext cx="0" cy="1962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9550867-2CAC-DB9C-BC51-C3E1CC8D4CA2}"/>
                </a:ext>
              </a:extLst>
            </p:cNvPr>
            <p:cNvSpPr/>
            <p:nvPr/>
          </p:nvSpPr>
          <p:spPr>
            <a:xfrm>
              <a:off x="376339" y="4672136"/>
              <a:ext cx="2468643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방향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거리 입력</a:t>
              </a:r>
            </a:p>
          </p:txBody>
        </p:sp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C0D0E30E-D6E9-1427-2D86-FDB5D59859AD}"/>
                </a:ext>
              </a:extLst>
            </p:cNvPr>
            <p:cNvSpPr/>
            <p:nvPr/>
          </p:nvSpPr>
          <p:spPr>
            <a:xfrm>
              <a:off x="764880" y="5685846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F0D885B-D8AF-B872-66C9-771BC5881955}"/>
                </a:ext>
              </a:extLst>
            </p:cNvPr>
            <p:cNvSpPr/>
            <p:nvPr/>
          </p:nvSpPr>
          <p:spPr>
            <a:xfrm>
              <a:off x="3924300" y="2317750"/>
              <a:ext cx="4979068" cy="37341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0E98C12-EC31-0B8D-56DA-180EDA52827F}"/>
                </a:ext>
              </a:extLst>
            </p:cNvPr>
            <p:cNvGrpSpPr/>
            <p:nvPr/>
          </p:nvGrpSpPr>
          <p:grpSpPr>
            <a:xfrm>
              <a:off x="4116460" y="2424570"/>
              <a:ext cx="2010282" cy="774188"/>
              <a:chOff x="4518801" y="3384551"/>
              <a:chExt cx="2133270" cy="774188"/>
            </a:xfrm>
          </p:grpSpPr>
          <p:sp>
            <p:nvSpPr>
              <p:cNvPr id="52" name="순서도: 판단 51">
                <a:extLst>
                  <a:ext uri="{FF2B5EF4-FFF2-40B4-BE49-F238E27FC236}">
                    <a16:creationId xmlns:a16="http://schemas.microsoft.com/office/drawing/2014/main" id="{5BBA6D7C-4672-FCF7-4E86-80272BB72BC3}"/>
                  </a:ext>
                </a:extLst>
              </p:cNvPr>
              <p:cNvSpPr/>
              <p:nvPr/>
            </p:nvSpPr>
            <p:spPr>
              <a:xfrm>
                <a:off x="4518801" y="3384551"/>
                <a:ext cx="2133270" cy="774188"/>
              </a:xfrm>
              <a:prstGeom prst="flowChartDecis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B87D3B1-82D9-F287-4E9C-BBD6916852D6}"/>
                  </a:ext>
                </a:extLst>
              </p:cNvPr>
              <p:cNvSpPr txBox="1"/>
              <p:nvPr/>
            </p:nvSpPr>
            <p:spPr>
              <a:xfrm>
                <a:off x="5073117" y="3586979"/>
                <a:ext cx="1024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방향 </a:t>
                </a:r>
                <a:r>
                  <a:rPr lang="en-US" altLang="ko-KR" dirty="0"/>
                  <a:t>= 1</a:t>
                </a:r>
                <a:endParaRPr lang="ko-KR" altLang="en-US" dirty="0"/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25D636-96D7-2C51-A10C-B11D32EC9AEF}"/>
                </a:ext>
              </a:extLst>
            </p:cNvPr>
            <p:cNvSpPr/>
            <p:nvPr/>
          </p:nvSpPr>
          <p:spPr>
            <a:xfrm>
              <a:off x="4039804" y="3516563"/>
              <a:ext cx="2160310" cy="493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오른쪽 거리만큼 이동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D2309343-BD6F-1B3A-A43A-5D732D8EF6EE}"/>
                </a:ext>
              </a:extLst>
            </p:cNvPr>
            <p:cNvCxnSpPr>
              <a:cxnSpLocks/>
              <a:stCxn id="52" idx="2"/>
              <a:endCxn id="45" idx="0"/>
            </p:cNvCxnSpPr>
            <p:nvPr/>
          </p:nvCxnSpPr>
          <p:spPr>
            <a:xfrm flipH="1">
              <a:off x="5119959" y="3198758"/>
              <a:ext cx="1642" cy="317805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D029672-2FF5-B61A-E13F-8997C764B2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813" y="2317750"/>
              <a:ext cx="1091480" cy="286124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84139C4-EA34-0A2B-21CD-12100ACBB9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32813" y="5489632"/>
              <a:ext cx="1091480" cy="562249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5585F61-8D37-C9E2-22B5-7F80F4A0DD2E}"/>
                </a:ext>
              </a:extLst>
            </p:cNvPr>
            <p:cNvSpPr/>
            <p:nvPr/>
          </p:nvSpPr>
          <p:spPr>
            <a:xfrm>
              <a:off x="376335" y="5178990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움직임 함수 호출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AB36378-FE3E-FCC4-35DA-94429AA1B490}"/>
                </a:ext>
              </a:extLst>
            </p:cNvPr>
            <p:cNvCxnSpPr>
              <a:cxnSpLocks/>
              <a:stCxn id="16" idx="2"/>
              <a:endCxn id="29" idx="0"/>
            </p:cNvCxnSpPr>
            <p:nvPr/>
          </p:nvCxnSpPr>
          <p:spPr>
            <a:xfrm flipH="1">
              <a:off x="1610660" y="4982778"/>
              <a:ext cx="1" cy="1962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1EFA27D-FDAE-C835-F205-7B84ACD70076}"/>
                </a:ext>
              </a:extLst>
            </p:cNvPr>
            <p:cNvGrpSpPr/>
            <p:nvPr/>
          </p:nvGrpSpPr>
          <p:grpSpPr>
            <a:xfrm>
              <a:off x="519180" y="3782414"/>
              <a:ext cx="2182960" cy="693510"/>
              <a:chOff x="-1249312" y="4058109"/>
              <a:chExt cx="2182960" cy="693510"/>
            </a:xfrm>
          </p:grpSpPr>
          <p:sp>
            <p:nvSpPr>
              <p:cNvPr id="54" name="순서도: 판단 53">
                <a:extLst>
                  <a:ext uri="{FF2B5EF4-FFF2-40B4-BE49-F238E27FC236}">
                    <a16:creationId xmlns:a16="http://schemas.microsoft.com/office/drawing/2014/main" id="{1A5AC99F-8FA8-95D3-55E9-FB2098B15FF7}"/>
                  </a:ext>
                </a:extLst>
              </p:cNvPr>
              <p:cNvSpPr/>
              <p:nvPr/>
            </p:nvSpPr>
            <p:spPr>
              <a:xfrm>
                <a:off x="-1249312" y="4058109"/>
                <a:ext cx="2182960" cy="693510"/>
              </a:xfrm>
              <a:prstGeom prst="flowChartDecis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855B19-97E9-A8BB-6663-23DF3A3754E6}"/>
                  </a:ext>
                </a:extLst>
              </p:cNvPr>
              <p:cNvSpPr txBox="1"/>
              <p:nvPr/>
            </p:nvSpPr>
            <p:spPr>
              <a:xfrm>
                <a:off x="-1074110" y="4220198"/>
                <a:ext cx="1832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/>
                  <a:t>회차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&lt; </a:t>
                </a:r>
                <a:r>
                  <a:rPr lang="ko-KR" altLang="en-US" dirty="0"/>
                  <a:t>반복횟수</a:t>
                </a:r>
              </a:p>
            </p:txBody>
          </p:sp>
        </p:grp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76E1EA69-D1F4-AA24-5158-D828AFF76D67}"/>
                </a:ext>
              </a:extLst>
            </p:cNvPr>
            <p:cNvCxnSpPr>
              <a:cxnSpLocks/>
              <a:stCxn id="54" idx="2"/>
              <a:endCxn id="16" idx="0"/>
            </p:cNvCxnSpPr>
            <p:nvPr/>
          </p:nvCxnSpPr>
          <p:spPr>
            <a:xfrm>
              <a:off x="1610660" y="4475924"/>
              <a:ext cx="1" cy="19621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51D8F2F0-496F-8127-D7BA-E2F017163D8E}"/>
                </a:ext>
              </a:extLst>
            </p:cNvPr>
            <p:cNvCxnSpPr>
              <a:cxnSpLocks/>
              <a:stCxn id="29" idx="1"/>
              <a:endCxn id="54" idx="1"/>
            </p:cNvCxnSpPr>
            <p:nvPr/>
          </p:nvCxnSpPr>
          <p:spPr>
            <a:xfrm rot="10800000" flipH="1">
              <a:off x="376334" y="4129169"/>
              <a:ext cx="142845" cy="1205142"/>
            </a:xfrm>
            <a:prstGeom prst="bentConnector3">
              <a:avLst>
                <a:gd name="adj1" fmla="val -160034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AF7551E4-F86F-02A5-5B0D-A1E3EEDE0A22}"/>
                </a:ext>
              </a:extLst>
            </p:cNvPr>
            <p:cNvCxnSpPr>
              <a:cxnSpLocks/>
              <a:stCxn id="54" idx="3"/>
              <a:endCxn id="17" idx="0"/>
            </p:cNvCxnSpPr>
            <p:nvPr/>
          </p:nvCxnSpPr>
          <p:spPr>
            <a:xfrm flipH="1">
              <a:off x="1610660" y="4129169"/>
              <a:ext cx="1091480" cy="1556677"/>
            </a:xfrm>
            <a:prstGeom prst="bentConnector4">
              <a:avLst>
                <a:gd name="adj1" fmla="val -33161"/>
                <a:gd name="adj2" fmla="val 92140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0B20F7A4-4E18-028B-F0F0-8BB5CB014DD0}"/>
                </a:ext>
              </a:extLst>
            </p:cNvPr>
            <p:cNvGrpSpPr/>
            <p:nvPr/>
          </p:nvGrpSpPr>
          <p:grpSpPr>
            <a:xfrm>
              <a:off x="6310061" y="2424570"/>
              <a:ext cx="2010282" cy="774188"/>
              <a:chOff x="4518801" y="3384551"/>
              <a:chExt cx="2133270" cy="774188"/>
            </a:xfrm>
          </p:grpSpPr>
          <p:sp>
            <p:nvSpPr>
              <p:cNvPr id="96" name="순서도: 판단 95">
                <a:extLst>
                  <a:ext uri="{FF2B5EF4-FFF2-40B4-BE49-F238E27FC236}">
                    <a16:creationId xmlns:a16="http://schemas.microsoft.com/office/drawing/2014/main" id="{5C808C5B-786E-DFE4-9230-A7CF4BA10BCA}"/>
                  </a:ext>
                </a:extLst>
              </p:cNvPr>
              <p:cNvSpPr/>
              <p:nvPr/>
            </p:nvSpPr>
            <p:spPr>
              <a:xfrm>
                <a:off x="4518801" y="3384551"/>
                <a:ext cx="2133270" cy="774188"/>
              </a:xfrm>
              <a:prstGeom prst="flowChartDecis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5B1A6A1-852A-BA87-2A87-315ABABA56B3}"/>
                  </a:ext>
                </a:extLst>
              </p:cNvPr>
              <p:cNvSpPr txBox="1"/>
              <p:nvPr/>
            </p:nvSpPr>
            <p:spPr>
              <a:xfrm>
                <a:off x="5041774" y="3586979"/>
                <a:ext cx="108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방향 </a:t>
                </a:r>
                <a:r>
                  <a:rPr lang="en-US" altLang="ko-KR" dirty="0"/>
                  <a:t>= 2</a:t>
                </a:r>
                <a:endParaRPr lang="ko-KR" altLang="en-US" dirty="0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6B5114F8-14B6-9529-EF7E-EA103D5FC80F}"/>
                </a:ext>
              </a:extLst>
            </p:cNvPr>
            <p:cNvGrpSpPr/>
            <p:nvPr/>
          </p:nvGrpSpPr>
          <p:grpSpPr>
            <a:xfrm>
              <a:off x="4039804" y="4380282"/>
              <a:ext cx="2010282" cy="774188"/>
              <a:chOff x="4518800" y="3384551"/>
              <a:chExt cx="2133270" cy="774188"/>
            </a:xfrm>
          </p:grpSpPr>
          <p:sp>
            <p:nvSpPr>
              <p:cNvPr id="99" name="순서도: 판단 98">
                <a:extLst>
                  <a:ext uri="{FF2B5EF4-FFF2-40B4-BE49-F238E27FC236}">
                    <a16:creationId xmlns:a16="http://schemas.microsoft.com/office/drawing/2014/main" id="{7EFF4594-011A-2D06-A976-6830A51099D7}"/>
                  </a:ext>
                </a:extLst>
              </p:cNvPr>
              <p:cNvSpPr/>
              <p:nvPr/>
            </p:nvSpPr>
            <p:spPr>
              <a:xfrm>
                <a:off x="4518800" y="3384551"/>
                <a:ext cx="2133270" cy="774188"/>
              </a:xfrm>
              <a:prstGeom prst="flowChartDecis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3ABD5F9-CB2C-BF76-4934-1810E1E5E542}"/>
                  </a:ext>
                </a:extLst>
              </p:cNvPr>
              <p:cNvSpPr txBox="1"/>
              <p:nvPr/>
            </p:nvSpPr>
            <p:spPr>
              <a:xfrm>
                <a:off x="5041774" y="3586979"/>
                <a:ext cx="108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방향 </a:t>
                </a:r>
                <a:r>
                  <a:rPr lang="en-US" altLang="ko-KR" dirty="0"/>
                  <a:t>= 3</a:t>
                </a:r>
                <a:endParaRPr lang="ko-KR" altLang="en-US" dirty="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5205E22-A097-CCBB-FCDF-866285AEA3AA}"/>
                </a:ext>
              </a:extLst>
            </p:cNvPr>
            <p:cNvGrpSpPr/>
            <p:nvPr/>
          </p:nvGrpSpPr>
          <p:grpSpPr>
            <a:xfrm>
              <a:off x="6608258" y="4380282"/>
              <a:ext cx="2010282" cy="774188"/>
              <a:chOff x="4518801" y="3384551"/>
              <a:chExt cx="2133270" cy="774188"/>
            </a:xfrm>
          </p:grpSpPr>
          <p:sp>
            <p:nvSpPr>
              <p:cNvPr id="102" name="순서도: 판단 101">
                <a:extLst>
                  <a:ext uri="{FF2B5EF4-FFF2-40B4-BE49-F238E27FC236}">
                    <a16:creationId xmlns:a16="http://schemas.microsoft.com/office/drawing/2014/main" id="{02B4D359-5CC9-01E4-F240-F63B0FCA00DE}"/>
                  </a:ext>
                </a:extLst>
              </p:cNvPr>
              <p:cNvSpPr/>
              <p:nvPr/>
            </p:nvSpPr>
            <p:spPr>
              <a:xfrm>
                <a:off x="4518801" y="3384551"/>
                <a:ext cx="2133270" cy="774188"/>
              </a:xfrm>
              <a:prstGeom prst="flowChartDecisio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B07D9D0-9B65-656E-4707-A33765B36B07}"/>
                  </a:ext>
                </a:extLst>
              </p:cNvPr>
              <p:cNvSpPr txBox="1"/>
              <p:nvPr/>
            </p:nvSpPr>
            <p:spPr>
              <a:xfrm>
                <a:off x="5041774" y="3586979"/>
                <a:ext cx="10873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/>
                  <a:t>방향 </a:t>
                </a:r>
                <a:r>
                  <a:rPr lang="en-US" altLang="ko-KR" dirty="0"/>
                  <a:t>= 4</a:t>
                </a:r>
                <a:endParaRPr lang="ko-KR" altLang="en-US" dirty="0"/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A8A3258-8B32-D338-1902-2093F681C693}"/>
                </a:ext>
              </a:extLst>
            </p:cNvPr>
            <p:cNvSpPr/>
            <p:nvPr/>
          </p:nvSpPr>
          <p:spPr>
            <a:xfrm>
              <a:off x="6240202" y="3516563"/>
              <a:ext cx="2160310" cy="493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왼쪽 거리만큼 이동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DDC6367-405A-9F63-4F25-6B4FAE0D3C1C}"/>
                </a:ext>
              </a:extLst>
            </p:cNvPr>
            <p:cNvSpPr/>
            <p:nvPr/>
          </p:nvSpPr>
          <p:spPr>
            <a:xfrm>
              <a:off x="3966432" y="5432508"/>
              <a:ext cx="2160310" cy="493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위쪽 거리만큼 이동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50CC2D2F-9055-A637-4B64-C38FD23F46AE}"/>
                </a:ext>
              </a:extLst>
            </p:cNvPr>
            <p:cNvSpPr/>
            <p:nvPr/>
          </p:nvSpPr>
          <p:spPr>
            <a:xfrm>
              <a:off x="6533244" y="5432508"/>
              <a:ext cx="2160310" cy="493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아래쪽 거리만큼 이동</a:t>
              </a:r>
            </a:p>
          </p:txBody>
        </p:sp>
        <p:cxnSp>
          <p:nvCxnSpPr>
            <p:cNvPr id="108" name="연결선: 꺾임 107">
              <a:extLst>
                <a:ext uri="{FF2B5EF4-FFF2-40B4-BE49-F238E27FC236}">
                  <a16:creationId xmlns:a16="http://schemas.microsoft.com/office/drawing/2014/main" id="{196C8336-09E6-7588-05D5-F1D725FFF7C7}"/>
                </a:ext>
              </a:extLst>
            </p:cNvPr>
            <p:cNvCxnSpPr>
              <a:cxnSpLocks/>
              <a:stCxn id="96" idx="3"/>
              <a:endCxn id="99" idx="0"/>
            </p:cNvCxnSpPr>
            <p:nvPr/>
          </p:nvCxnSpPr>
          <p:spPr>
            <a:xfrm flipH="1">
              <a:off x="5044945" y="2811664"/>
              <a:ext cx="3275398" cy="1568618"/>
            </a:xfrm>
            <a:prstGeom prst="bentConnector4">
              <a:avLst>
                <a:gd name="adj1" fmla="val -11632"/>
                <a:gd name="adj2" fmla="val 87438"/>
              </a:avLst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>
              <a:extLst>
                <a:ext uri="{FF2B5EF4-FFF2-40B4-BE49-F238E27FC236}">
                  <a16:creationId xmlns:a16="http://schemas.microsoft.com/office/drawing/2014/main" id="{62C2D210-4E0A-0BF9-D39C-4360BCF4D781}"/>
                </a:ext>
              </a:extLst>
            </p:cNvPr>
            <p:cNvCxnSpPr>
              <a:cxnSpLocks/>
              <a:stCxn id="52" idx="3"/>
              <a:endCxn id="96" idx="1"/>
            </p:cNvCxnSpPr>
            <p:nvPr/>
          </p:nvCxnSpPr>
          <p:spPr>
            <a:xfrm>
              <a:off x="6126742" y="2811664"/>
              <a:ext cx="183319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ABEC5CA9-CE55-6F3D-DC1F-27F83240DC42}"/>
                </a:ext>
              </a:extLst>
            </p:cNvPr>
            <p:cNvCxnSpPr>
              <a:cxnSpLocks/>
              <a:stCxn id="96" idx="2"/>
              <a:endCxn id="105" idx="0"/>
            </p:cNvCxnSpPr>
            <p:nvPr/>
          </p:nvCxnSpPr>
          <p:spPr>
            <a:xfrm>
              <a:off x="7315202" y="3198758"/>
              <a:ext cx="5155" cy="317805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675293A2-F316-763A-55AB-E7EFEAA53069}"/>
                </a:ext>
              </a:extLst>
            </p:cNvPr>
            <p:cNvCxnSpPr>
              <a:cxnSpLocks/>
              <a:stCxn id="99" idx="2"/>
              <a:endCxn id="106" idx="0"/>
            </p:cNvCxnSpPr>
            <p:nvPr/>
          </p:nvCxnSpPr>
          <p:spPr>
            <a:xfrm>
              <a:off x="5044945" y="5154470"/>
              <a:ext cx="1642" cy="278038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>
              <a:extLst>
                <a:ext uri="{FF2B5EF4-FFF2-40B4-BE49-F238E27FC236}">
                  <a16:creationId xmlns:a16="http://schemas.microsoft.com/office/drawing/2014/main" id="{702BE625-BF76-D8AE-566F-A4EE93E3B9CE}"/>
                </a:ext>
              </a:extLst>
            </p:cNvPr>
            <p:cNvCxnSpPr>
              <a:cxnSpLocks/>
              <a:stCxn id="99" idx="3"/>
              <a:endCxn id="102" idx="1"/>
            </p:cNvCxnSpPr>
            <p:nvPr/>
          </p:nvCxnSpPr>
          <p:spPr>
            <a:xfrm>
              <a:off x="6050086" y="4767376"/>
              <a:ext cx="558172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AF93F78C-B8E7-BD63-03E0-BFF3427BBDF8}"/>
                </a:ext>
              </a:extLst>
            </p:cNvPr>
            <p:cNvCxnSpPr>
              <a:cxnSpLocks/>
              <a:stCxn id="102" idx="2"/>
              <a:endCxn id="107" idx="0"/>
            </p:cNvCxnSpPr>
            <p:nvPr/>
          </p:nvCxnSpPr>
          <p:spPr>
            <a:xfrm>
              <a:off x="7613399" y="5154470"/>
              <a:ext cx="0" cy="278038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F19F4B1-A3C5-E78C-138F-4BAE940AF429}"/>
                </a:ext>
              </a:extLst>
            </p:cNvPr>
            <p:cNvSpPr txBox="1"/>
            <p:nvPr/>
          </p:nvSpPr>
          <p:spPr>
            <a:xfrm>
              <a:off x="1622832" y="4390123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참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7DD7D4E-6832-8983-1C71-FC8DA4CF1161}"/>
                </a:ext>
              </a:extLst>
            </p:cNvPr>
            <p:cNvSpPr txBox="1"/>
            <p:nvPr/>
          </p:nvSpPr>
          <p:spPr>
            <a:xfrm>
              <a:off x="2585311" y="416814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거짓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FA50B07-7B5C-C3D0-FF87-0C01754DA14A}"/>
                </a:ext>
              </a:extLst>
            </p:cNvPr>
            <p:cNvSpPr txBox="1"/>
            <p:nvPr/>
          </p:nvSpPr>
          <p:spPr>
            <a:xfrm>
              <a:off x="5081834" y="320724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참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4BA8A37-6621-88BF-632C-F283ECA248B7}"/>
                </a:ext>
              </a:extLst>
            </p:cNvPr>
            <p:cNvSpPr txBox="1"/>
            <p:nvPr/>
          </p:nvSpPr>
          <p:spPr>
            <a:xfrm>
              <a:off x="7331652" y="3212950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참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E7C0D99-3788-B1CE-0649-5499885C9CFB}"/>
                </a:ext>
              </a:extLst>
            </p:cNvPr>
            <p:cNvSpPr txBox="1"/>
            <p:nvPr/>
          </p:nvSpPr>
          <p:spPr>
            <a:xfrm>
              <a:off x="5065384" y="5139600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참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7C7BA5C-781F-23CC-1BAC-42963AE650E4}"/>
                </a:ext>
              </a:extLst>
            </p:cNvPr>
            <p:cNvSpPr txBox="1"/>
            <p:nvPr/>
          </p:nvSpPr>
          <p:spPr>
            <a:xfrm>
              <a:off x="7613399" y="5152456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참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3AA22C0-9B3A-C925-77D0-A12FD06B9B57}"/>
                </a:ext>
              </a:extLst>
            </p:cNvPr>
            <p:cNvSpPr txBox="1"/>
            <p:nvPr/>
          </p:nvSpPr>
          <p:spPr>
            <a:xfrm>
              <a:off x="5928244" y="247252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거짓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6A1ABCB-30FC-4265-D05F-89954EE021DB}"/>
                </a:ext>
              </a:extLst>
            </p:cNvPr>
            <p:cNvSpPr txBox="1"/>
            <p:nvPr/>
          </p:nvSpPr>
          <p:spPr>
            <a:xfrm>
              <a:off x="6064519" y="477933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거짓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48BE6BB-674A-3FD9-C8EE-8FC68D7BDC73}"/>
                </a:ext>
              </a:extLst>
            </p:cNvPr>
            <p:cNvSpPr txBox="1"/>
            <p:nvPr/>
          </p:nvSpPr>
          <p:spPr>
            <a:xfrm>
              <a:off x="8211638" y="280973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거짓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35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방향과 거리를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ko-KR" altLang="en-US" dirty="0" err="1"/>
              <a:t>스프라이트</a:t>
            </a:r>
            <a:r>
              <a:rPr lang="en-US" altLang="ko-KR" dirty="0"/>
              <a:t>(</a:t>
            </a:r>
            <a:r>
              <a:rPr lang="ko-KR" altLang="en-US" dirty="0"/>
              <a:t>캐릭터</a:t>
            </a:r>
            <a:r>
              <a:rPr lang="en-US" altLang="ko-KR" dirty="0"/>
              <a:t>)</a:t>
            </a:r>
            <a:r>
              <a:rPr lang="ko-KR" altLang="en-US" dirty="0"/>
              <a:t>를 움직이는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713C6-3925-433B-B395-0C41A9189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2" t="46049" r="37482" b="14302"/>
          <a:stretch/>
        </p:blipFill>
        <p:spPr>
          <a:xfrm>
            <a:off x="1139323" y="2915591"/>
            <a:ext cx="6883400" cy="35952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BE5E53-693E-298F-B6DB-AD65858FC934}"/>
              </a:ext>
            </a:extLst>
          </p:cNvPr>
          <p:cNvSpPr/>
          <p:nvPr/>
        </p:nvSpPr>
        <p:spPr>
          <a:xfrm>
            <a:off x="5118168" y="2966907"/>
            <a:ext cx="2892927" cy="3506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ECC7F-CC3E-E045-2068-8090E2BDFD1B}"/>
              </a:ext>
            </a:extLst>
          </p:cNvPr>
          <p:cNvSpPr txBox="1"/>
          <p:nvPr/>
        </p:nvSpPr>
        <p:spPr>
          <a:xfrm>
            <a:off x="5106540" y="296690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움직이는 방향과 거리 함수</a:t>
            </a:r>
          </a:p>
        </p:txBody>
      </p:sp>
    </p:spTree>
    <p:extLst>
      <p:ext uri="{BB962C8B-B14F-4D97-AF65-F5344CB8AC3E}">
        <p14:creationId xmlns:p14="http://schemas.microsoft.com/office/powerpoint/2010/main" val="374511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200" b="1" dirty="0">
                <a:solidFill>
                  <a:srgbClr val="0432FF"/>
                </a:solidFill>
              </a:rPr>
              <a:t>파이썬 함수의 종류</a:t>
            </a:r>
            <a:endParaRPr lang="en-US" altLang="ko-KR" sz="2200" b="1" dirty="0">
              <a:solidFill>
                <a:srgbClr val="0432FF"/>
              </a:solidFill>
            </a:endParaRPr>
          </a:p>
          <a:p>
            <a:pPr lvl="1"/>
            <a:r>
              <a:rPr lang="ko-KR" altLang="en-US" sz="2200" dirty="0"/>
              <a:t>내장함수</a:t>
            </a:r>
            <a:r>
              <a:rPr lang="en-US" altLang="ko-KR" sz="2200" dirty="0"/>
              <a:t>: </a:t>
            </a:r>
            <a:r>
              <a:rPr lang="ko-KR" altLang="en-US" sz="2200" dirty="0" err="1"/>
              <a:t>파이썬에서</a:t>
            </a:r>
            <a:r>
              <a:rPr lang="ko-KR" altLang="en-US" sz="2200" dirty="0"/>
              <a:t> 기본적으로 제공해주는 함수</a:t>
            </a:r>
            <a:endParaRPr lang="en-US" altLang="ko-KR" sz="2200" dirty="0"/>
          </a:p>
          <a:p>
            <a:pPr lvl="1"/>
            <a:r>
              <a:rPr lang="ko-KR" altLang="en-US" sz="2200" dirty="0"/>
              <a:t>외장함수</a:t>
            </a:r>
            <a:r>
              <a:rPr lang="en-US" altLang="ko-KR" sz="2200" dirty="0"/>
              <a:t>: </a:t>
            </a:r>
            <a:r>
              <a:rPr lang="ko-KR" altLang="en-US" sz="2200" dirty="0"/>
              <a:t>다른 사용자가 만든 라이브러리에 속한 함수</a:t>
            </a:r>
            <a:endParaRPr lang="en-US" altLang="ko-KR" sz="2200" dirty="0"/>
          </a:p>
          <a:p>
            <a:pPr lvl="1"/>
            <a:r>
              <a:rPr lang="ko-KR" altLang="en-US" sz="2200" dirty="0"/>
              <a:t>사용자정의함수</a:t>
            </a:r>
            <a:r>
              <a:rPr lang="en-US" altLang="ko-KR" sz="2200" dirty="0"/>
              <a:t>: </a:t>
            </a:r>
            <a:r>
              <a:rPr lang="ko-KR" altLang="en-US" sz="2200" dirty="0"/>
              <a:t>사용자가 직접 만든 함수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r>
              <a:rPr lang="ko-KR" altLang="en-US" sz="2600" dirty="0"/>
              <a:t>내장함수</a:t>
            </a:r>
            <a:r>
              <a:rPr lang="en-US" altLang="ko-KR" sz="2600" dirty="0"/>
              <a:t>, </a:t>
            </a:r>
            <a:r>
              <a:rPr lang="ko-KR" altLang="en-US" sz="2600" dirty="0"/>
              <a:t>외장함수 예시</a:t>
            </a:r>
            <a:endParaRPr lang="en-US" altLang="ko-KR" sz="2600" dirty="0"/>
          </a:p>
          <a:p>
            <a:pPr lvl="1"/>
            <a:r>
              <a:rPr lang="en-US" altLang="ko-KR" sz="2200" dirty="0"/>
              <a:t>abs(x):  x</a:t>
            </a:r>
            <a:r>
              <a:rPr lang="ko-KR" altLang="en-US" sz="2200" dirty="0"/>
              <a:t>의 절대값을 반환하는 함수</a:t>
            </a:r>
            <a:endParaRPr lang="en-US" altLang="ko-KR" sz="2200" dirty="0"/>
          </a:p>
          <a:p>
            <a:pPr lvl="1"/>
            <a:r>
              <a:rPr lang="en-US" altLang="ko-KR" sz="2200" dirty="0"/>
              <a:t>factorial(x):</a:t>
            </a:r>
            <a:r>
              <a:rPr lang="ko-KR" altLang="en-US" sz="2200" dirty="0"/>
              <a:t> </a:t>
            </a:r>
            <a:r>
              <a:rPr lang="en-US" altLang="ko-KR" sz="2200" dirty="0"/>
              <a:t>math</a:t>
            </a:r>
            <a:r>
              <a:rPr lang="ko-KR" altLang="en-US" sz="2200" dirty="0"/>
              <a:t> 모듈에 포함된 </a:t>
            </a:r>
            <a:r>
              <a:rPr lang="ko-KR" altLang="en-US" sz="2200" dirty="0" err="1"/>
              <a:t>팩토리얼</a:t>
            </a:r>
            <a:r>
              <a:rPr lang="ko-KR" altLang="en-US" sz="2200" dirty="0"/>
              <a:t> 결과 반환하는 함수</a:t>
            </a:r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  <a:p>
            <a:pPr lvl="1"/>
            <a:endParaRPr lang="en-US" altLang="ko-KR" sz="2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03D11-4CFD-9C29-4BAB-79E09D8C943E}"/>
              </a:ext>
            </a:extLst>
          </p:cNvPr>
          <p:cNvSpPr/>
          <p:nvPr/>
        </p:nvSpPr>
        <p:spPr>
          <a:xfrm>
            <a:off x="698157" y="1797908"/>
            <a:ext cx="7216346" cy="908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5784A-2A2F-8098-531E-F4E757E32EE5}"/>
              </a:ext>
            </a:extLst>
          </p:cNvPr>
          <p:cNvSpPr txBox="1"/>
          <p:nvPr/>
        </p:nvSpPr>
        <p:spPr>
          <a:xfrm>
            <a:off x="5597611" y="141622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이번시간에 다룰 부분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A2651-13B3-59B9-072B-823CCCCA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49" y="5157528"/>
            <a:ext cx="2787262" cy="699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4C9FF7-A204-57D1-0491-86839634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23" y="5157528"/>
            <a:ext cx="2787264" cy="6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BFA08-693E-9E1C-AD65-2AB351C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7089-7EEB-6D17-5659-73286D8F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함수란 무엇인가</a:t>
            </a:r>
            <a:r>
              <a:rPr lang="en-US" altLang="ko-KR" sz="3200" b="1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스크래치 함수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/>
              <a:t>파이썬 함수</a:t>
            </a:r>
          </a:p>
        </p:txBody>
      </p:sp>
    </p:spTree>
    <p:extLst>
      <p:ext uri="{BB962C8B-B14F-4D97-AF65-F5344CB8AC3E}">
        <p14:creationId xmlns:p14="http://schemas.microsoft.com/office/powerpoint/2010/main" val="21381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함수호출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b="1" dirty="0">
                <a:solidFill>
                  <a:srgbClr val="0432FF"/>
                </a:solidFill>
              </a:rPr>
              <a:t>함수의</a:t>
            </a:r>
            <a:r>
              <a:rPr lang="en-US" altLang="ko-KR" b="1" dirty="0">
                <a:solidFill>
                  <a:srgbClr val="0432FF"/>
                </a:solidFill>
              </a:rPr>
              <a:t> </a:t>
            </a:r>
            <a:r>
              <a:rPr lang="ko-KR" altLang="en-US" b="1" dirty="0">
                <a:solidFill>
                  <a:srgbClr val="0432FF"/>
                </a:solidFill>
              </a:rPr>
              <a:t>인자</a:t>
            </a:r>
            <a:r>
              <a:rPr lang="en-US" altLang="ko-KR" dirty="0"/>
              <a:t>: </a:t>
            </a:r>
            <a:r>
              <a:rPr lang="ko-KR" altLang="en-US" dirty="0"/>
              <a:t>모든 함수는 호출될 때 적절한 개수의 인자를 사용해야 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type() </a:t>
            </a:r>
            <a:r>
              <a:rPr lang="ko-KR" altLang="en-US" dirty="0"/>
              <a:t>함수는 </a:t>
            </a:r>
            <a:r>
              <a:rPr lang="en-US" altLang="ko-KR" dirty="0"/>
              <a:t>1</a:t>
            </a:r>
            <a:r>
              <a:rPr lang="ko-KR" altLang="en-US" dirty="0"/>
              <a:t>개 또는 </a:t>
            </a:r>
            <a:r>
              <a:rPr lang="en-US" altLang="ko-KR" dirty="0"/>
              <a:t>3</a:t>
            </a:r>
            <a:r>
              <a:rPr lang="ko-KR" altLang="en-US" dirty="0"/>
              <a:t>개의 인자를 사용해야 한다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432FF"/>
                </a:solidFill>
              </a:rPr>
              <a:t>함수의 반환 값과 </a:t>
            </a:r>
            <a:r>
              <a:rPr lang="en-US" altLang="ko-KR" b="1" dirty="0">
                <a:solidFill>
                  <a:srgbClr val="0432FF"/>
                </a:solidFill>
              </a:rPr>
              <a:t>return </a:t>
            </a:r>
            <a:r>
              <a:rPr lang="ko-KR" altLang="en-US" b="1" dirty="0">
                <a:solidFill>
                  <a:srgbClr val="0432FF"/>
                </a:solidFill>
              </a:rPr>
              <a:t>키워드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2"/>
            <a:r>
              <a:rPr lang="ko-KR" altLang="en-US" dirty="0"/>
              <a:t>함수를 호출하면 함수에 의해 지정된 특정 작업</a:t>
            </a:r>
            <a:r>
              <a:rPr lang="en-US" altLang="ko-KR" dirty="0"/>
              <a:t>(</a:t>
            </a:r>
            <a:r>
              <a:rPr lang="ko-KR" altLang="en-US" dirty="0"/>
              <a:t>명령문</a:t>
            </a:r>
            <a:r>
              <a:rPr lang="en-US" altLang="ko-KR" dirty="0"/>
              <a:t>)</a:t>
            </a:r>
            <a:r>
              <a:rPr lang="ko-KR" altLang="en-US" dirty="0"/>
              <a:t>을 실행한 후에 최종적으로 어떤 값을 반환</a:t>
            </a:r>
            <a:r>
              <a:rPr lang="en-US" altLang="ko-KR" dirty="0"/>
              <a:t>(return)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7F816D-8ACE-51CB-BE67-310BD20D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37" y="2493875"/>
            <a:ext cx="3787541" cy="1083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312687-EC76-A31B-2FC1-A025F1A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36" y="4876959"/>
            <a:ext cx="3787541" cy="86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8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함수 호출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None </a:t>
            </a:r>
            <a:r>
              <a:rPr lang="ko-KR" altLang="en-US" dirty="0" err="1"/>
              <a:t>반환값</a:t>
            </a:r>
            <a:r>
              <a:rPr lang="en-US" altLang="ko-KR" dirty="0"/>
              <a:t>: </a:t>
            </a:r>
            <a:r>
              <a:rPr lang="ko-KR" altLang="en-US" dirty="0" err="1"/>
              <a:t>파이썬은</a:t>
            </a:r>
            <a:r>
              <a:rPr lang="ko-KR" altLang="en-US" dirty="0"/>
              <a:t> 모든 함수가 반환 값을 갖도록 강제한다</a:t>
            </a:r>
            <a:r>
              <a:rPr lang="en-US" altLang="ko-KR" dirty="0"/>
              <a:t>.  Print() </a:t>
            </a:r>
            <a:r>
              <a:rPr lang="ko-KR" altLang="en-US" dirty="0"/>
              <a:t>함수처럼 </a:t>
            </a:r>
            <a:r>
              <a:rPr lang="ko-KR" altLang="en-US" dirty="0" err="1"/>
              <a:t>반환값이</a:t>
            </a:r>
            <a:r>
              <a:rPr lang="ko-KR" altLang="en-US" dirty="0"/>
              <a:t> 없는 것처럼 보이는 함수도 공식적으로 아무런 의미가 없는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(None)</a:t>
            </a:r>
            <a:r>
              <a:rPr lang="ko-KR" altLang="en-US" dirty="0"/>
              <a:t>을 </a:t>
            </a:r>
            <a:r>
              <a:rPr lang="ko-KR" altLang="en-US" dirty="0" err="1"/>
              <a:t>반환값으로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10860C-CA2D-B640-3833-A4420940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37" y="2747828"/>
            <a:ext cx="3666350" cy="620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8B3274-27FE-3FEA-B7F0-ADF77A1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37" y="3540211"/>
            <a:ext cx="3666350" cy="83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840DA6-C9BB-63F0-E613-668BFCFA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84" y="4573431"/>
            <a:ext cx="3666350" cy="8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연산관련 내장함수 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abs(x): x</a:t>
            </a:r>
            <a:r>
              <a:rPr lang="ko-KR" altLang="en-US" dirty="0"/>
              <a:t>에 숫자 값을 입력하면 절대값을 반환한다</a:t>
            </a:r>
            <a:r>
              <a:rPr lang="en-US" altLang="ko-KR" dirty="0"/>
              <a:t>. </a:t>
            </a:r>
            <a:r>
              <a:rPr lang="ko-KR" altLang="en-US" dirty="0"/>
              <a:t>정수 또는 </a:t>
            </a:r>
            <a:r>
              <a:rPr lang="ko-KR" altLang="en-US" dirty="0" err="1"/>
              <a:t>실숫값에</a:t>
            </a:r>
            <a:r>
              <a:rPr lang="ko-KR" altLang="en-US" dirty="0"/>
              <a:t> 적용한다</a:t>
            </a:r>
            <a:r>
              <a:rPr lang="en-US" altLang="ko-KR" dirty="0"/>
              <a:t>. 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endParaRPr lang="en-US" altLang="ko-KR" sz="2000" dirty="0"/>
          </a:p>
          <a:p>
            <a:pPr marL="636588" lvl="1" indent="-179388"/>
            <a:r>
              <a:rPr lang="en-US" altLang="ko-KR" dirty="0" err="1"/>
              <a:t>divmod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): </a:t>
            </a:r>
            <a:r>
              <a:rPr lang="ko-KR" altLang="en-US" dirty="0"/>
              <a:t>몫과 나머지 출력해준다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6E326-8F20-1389-A7A0-1386B308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0" y="2055856"/>
            <a:ext cx="3333750" cy="1428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2A2A3-A8EA-6AA1-F921-C4879B64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80" y="4012599"/>
            <a:ext cx="33337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8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연산관련 내장함수 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pow(x, y): x</a:t>
            </a:r>
            <a:r>
              <a:rPr lang="ko-KR" altLang="en-US" dirty="0"/>
              <a:t>의 </a:t>
            </a:r>
            <a:r>
              <a:rPr lang="en-US" altLang="ko-KR" dirty="0"/>
              <a:t>y </a:t>
            </a:r>
            <a:r>
              <a:rPr lang="ko-KR" altLang="en-US" dirty="0"/>
              <a:t>거듭제곱을 출력해준다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x**y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round(x, a): x</a:t>
            </a:r>
            <a:r>
              <a:rPr lang="ko-KR" altLang="en-US" dirty="0"/>
              <a:t>를 </a:t>
            </a:r>
            <a:r>
              <a:rPr lang="en-US" altLang="ko-KR" dirty="0"/>
              <a:t>a </a:t>
            </a:r>
            <a:r>
              <a:rPr lang="ko-KR" altLang="en-US" dirty="0"/>
              <a:t>자릿수 까지 반올림 한다</a:t>
            </a:r>
            <a:r>
              <a:rPr lang="en-US" altLang="ko-KR" dirty="0"/>
              <a:t>. (</a:t>
            </a:r>
            <a:r>
              <a:rPr lang="ko-KR" altLang="en-US" dirty="0"/>
              <a:t>소수점을 기준으로 왼쪽 </a:t>
            </a:r>
            <a:r>
              <a:rPr lang="en-US" altLang="ko-KR" dirty="0"/>
              <a:t>–a, </a:t>
            </a:r>
            <a:r>
              <a:rPr lang="ko-KR" altLang="en-US" dirty="0"/>
              <a:t>오른쪽 </a:t>
            </a:r>
            <a:r>
              <a:rPr lang="en-US" altLang="ko-KR" dirty="0"/>
              <a:t>+a)</a:t>
            </a:r>
            <a:br>
              <a:rPr lang="en-US" altLang="ko-KR" dirty="0"/>
            </a:br>
            <a:r>
              <a:rPr lang="en-US" altLang="ko-KR" dirty="0"/>
              <a:t>round(x)</a:t>
            </a:r>
            <a:r>
              <a:rPr lang="ko-KR" altLang="en-US" dirty="0"/>
              <a:t>는 소수점 첫째 자리에서 반올림한다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5E5BC5-AE32-8FED-0314-2F2CEC54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58" y="2107085"/>
            <a:ext cx="3333750" cy="1247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AA42C8-40DD-5723-7591-C0FD7DA51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8" y="4180582"/>
            <a:ext cx="3333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7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all(x): </a:t>
            </a:r>
            <a:r>
              <a:rPr lang="ko-KR" altLang="en-US" dirty="0"/>
              <a:t>반복 가능한 자료를 받아 그 자료 중 </a:t>
            </a:r>
            <a:r>
              <a:rPr lang="ko-KR" altLang="en-US" b="1" i="1" dirty="0">
                <a:solidFill>
                  <a:srgbClr val="0432FF"/>
                </a:solidFill>
              </a:rPr>
              <a:t>모든 요소가 참</a:t>
            </a:r>
            <a:r>
              <a:rPr lang="ko-KR" altLang="en-US" dirty="0"/>
              <a:t>인지 확인한다</a:t>
            </a:r>
            <a:r>
              <a:rPr lang="en-US" altLang="ko-KR" dirty="0"/>
              <a:t>. </a:t>
            </a:r>
            <a:r>
              <a:rPr lang="ko-KR" altLang="en-US" dirty="0"/>
              <a:t>참이면 </a:t>
            </a:r>
            <a:r>
              <a:rPr lang="en-US" altLang="ko-KR" dirty="0"/>
              <a:t>True, </a:t>
            </a:r>
            <a:r>
              <a:rPr lang="ko-KR" altLang="en-US" dirty="0"/>
              <a:t>거짓이면</a:t>
            </a:r>
            <a:r>
              <a:rPr lang="en-US" altLang="ko-KR" dirty="0"/>
              <a:t> False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22F771-DC39-61C7-B57D-7F8FA8FF8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5" y="2405192"/>
            <a:ext cx="45148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2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any(x): </a:t>
            </a:r>
            <a:r>
              <a:rPr lang="ko-KR" altLang="en-US" dirty="0"/>
              <a:t>반복 가능한 자료를 받아 그 자료 중 하나라도 참이 있는지 확인한다</a:t>
            </a:r>
            <a:r>
              <a:rPr lang="en-US" altLang="ko-KR" dirty="0"/>
              <a:t>. </a:t>
            </a:r>
            <a:r>
              <a:rPr lang="ko-KR" altLang="en-US" dirty="0"/>
              <a:t>하나라도 참이면 </a:t>
            </a:r>
            <a:r>
              <a:rPr lang="en-US" altLang="ko-KR" dirty="0"/>
              <a:t>True, </a:t>
            </a:r>
            <a:r>
              <a:rPr lang="ko-KR" altLang="en-US" dirty="0"/>
              <a:t>모두 거짓이면 </a:t>
            </a:r>
            <a:r>
              <a:rPr lang="en-US" altLang="ko-KR" dirty="0"/>
              <a:t>False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 err="1"/>
              <a:t>len</a:t>
            </a:r>
            <a:r>
              <a:rPr lang="en-US" altLang="ko-KR" dirty="0"/>
              <a:t>(x):  </a:t>
            </a:r>
            <a:r>
              <a:rPr lang="ko-KR" altLang="en-US" dirty="0"/>
              <a:t>객체 </a:t>
            </a:r>
            <a:r>
              <a:rPr lang="en-US" altLang="ko-KR" dirty="0"/>
              <a:t>x</a:t>
            </a:r>
            <a:r>
              <a:rPr lang="ko-KR" altLang="en-US" dirty="0"/>
              <a:t>의 전체 길이</a:t>
            </a:r>
            <a:r>
              <a:rPr lang="en-US" altLang="ko-KR" dirty="0"/>
              <a:t>(</a:t>
            </a:r>
            <a:r>
              <a:rPr lang="ko-KR" altLang="en-US" dirty="0"/>
              <a:t>요소의 개수</a:t>
            </a:r>
            <a:r>
              <a:rPr lang="en-US" altLang="ko-KR" dirty="0"/>
              <a:t>)</a:t>
            </a:r>
            <a:r>
              <a:rPr lang="ko-KR" altLang="en-US" dirty="0"/>
              <a:t>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F73CEC-2E5E-8870-1116-2EB9A970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5" y="2372755"/>
            <a:ext cx="4514850" cy="124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043CDF-60EB-73F9-D890-45A1927A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85" y="4566079"/>
            <a:ext cx="45148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6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반복관련 내장함수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max(x) (or min(x)): </a:t>
            </a:r>
            <a:r>
              <a:rPr lang="ko-KR" altLang="en-US" dirty="0"/>
              <a:t>최댓값 또는 </a:t>
            </a:r>
            <a:r>
              <a:rPr lang="ko-KR" altLang="en-US" dirty="0" err="1"/>
              <a:t>최솟갑을</a:t>
            </a:r>
            <a:r>
              <a:rPr lang="ko-KR" altLang="en-US" dirty="0"/>
              <a:t> 출력한다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range(x, y, z): x</a:t>
            </a:r>
            <a:r>
              <a:rPr lang="ko-KR" altLang="en-US" dirty="0"/>
              <a:t>부터 </a:t>
            </a:r>
            <a:r>
              <a:rPr lang="en-US" altLang="ko-KR"/>
              <a:t>(y-1)</a:t>
            </a:r>
            <a:r>
              <a:rPr lang="ko-KR" altLang="en-US" dirty="0"/>
              <a:t>까지 </a:t>
            </a:r>
            <a:r>
              <a:rPr lang="en-US" altLang="ko-KR" dirty="0"/>
              <a:t>z</a:t>
            </a:r>
            <a:r>
              <a:rPr lang="ko-KR" altLang="en-US" dirty="0"/>
              <a:t>의 간격으로 갖는 객체를 돌려준다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B2C7B-A527-2096-3216-CAD1D9AC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7" y="2092154"/>
            <a:ext cx="4514850" cy="885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3C9BFA-5C62-BEB1-0991-D2D8E69D9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07" y="3917093"/>
            <a:ext cx="45148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무작위 숫자 만들기</a:t>
            </a:r>
            <a:r>
              <a:rPr lang="en-US" altLang="ko-KR" b="1" dirty="0">
                <a:solidFill>
                  <a:srgbClr val="0432FF"/>
                </a:solidFill>
              </a:rPr>
              <a:t>: Random</a:t>
            </a:r>
            <a:r>
              <a:rPr lang="ko-KR" altLang="en-US" b="1" dirty="0">
                <a:solidFill>
                  <a:srgbClr val="0432FF"/>
                </a:solidFill>
              </a:rPr>
              <a:t> 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random(): 0</a:t>
            </a:r>
            <a:r>
              <a:rPr lang="ko-KR" altLang="en-US" dirty="0"/>
              <a:t>부터</a:t>
            </a:r>
            <a:r>
              <a:rPr lang="en-US" altLang="ko-KR" dirty="0"/>
              <a:t> 1</a:t>
            </a:r>
            <a:r>
              <a:rPr lang="ko-KR" altLang="en-US" dirty="0"/>
              <a:t>사이에 </a:t>
            </a:r>
            <a:r>
              <a:rPr lang="ko-KR" altLang="en-US" dirty="0" err="1"/>
              <a:t>실수형인</a:t>
            </a:r>
            <a:r>
              <a:rPr lang="ko-KR" altLang="en-US" dirty="0"/>
              <a:t> 무작위 숫자를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r>
              <a:rPr lang="en-US" altLang="ko-KR" dirty="0" err="1"/>
              <a:t>randint</a:t>
            </a:r>
            <a:r>
              <a:rPr lang="en-US" altLang="ko-KR" dirty="0"/>
              <a:t>(x, y): x</a:t>
            </a:r>
            <a:r>
              <a:rPr lang="ko-KR" altLang="en-US" dirty="0"/>
              <a:t>부터 </a:t>
            </a:r>
            <a:r>
              <a:rPr lang="en-US" altLang="ko-KR" dirty="0"/>
              <a:t>y</a:t>
            </a:r>
            <a:r>
              <a:rPr lang="ko-KR" altLang="en-US" dirty="0"/>
              <a:t>사이의 랜덤 숫자를 반환한다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636588" lvl="1" indent="-179388"/>
            <a:r>
              <a:rPr lang="en-US" altLang="ko-KR" dirty="0" err="1"/>
              <a:t>randrange</a:t>
            </a:r>
            <a:r>
              <a:rPr lang="en-US" altLang="ko-KR" dirty="0"/>
              <a:t>(x, y): x</a:t>
            </a:r>
            <a:r>
              <a:rPr lang="ko-KR" altLang="en-US" dirty="0"/>
              <a:t>부터 </a:t>
            </a:r>
            <a:r>
              <a:rPr lang="en-US" altLang="ko-KR" dirty="0"/>
              <a:t>(y-1)</a:t>
            </a:r>
            <a:r>
              <a:rPr lang="ko-KR" altLang="en-US" dirty="0"/>
              <a:t>까지의 랜덤 숫자를 반환한다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15FF9D-9795-F00C-DCAC-DE66471B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6" y="2110689"/>
            <a:ext cx="4514850" cy="885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7D01D-1A98-CDC7-0E7D-29CF0FD4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06" y="3515498"/>
            <a:ext cx="4514850" cy="88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A6BB4-FC07-45E6-E5BE-0366478AA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6" y="5076310"/>
            <a:ext cx="45148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2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9388" indent="-179388"/>
            <a:r>
              <a:rPr lang="ko-KR" altLang="en-US" b="1" dirty="0">
                <a:solidFill>
                  <a:srgbClr val="0432FF"/>
                </a:solidFill>
              </a:rPr>
              <a:t>무작위 숫자 만들기</a:t>
            </a:r>
            <a:r>
              <a:rPr lang="en-US" altLang="ko-KR" b="1" dirty="0">
                <a:solidFill>
                  <a:srgbClr val="0432FF"/>
                </a:solidFill>
              </a:rPr>
              <a:t>: Random</a:t>
            </a:r>
            <a:r>
              <a:rPr lang="ko-KR" altLang="en-US" b="1" dirty="0">
                <a:solidFill>
                  <a:srgbClr val="0432FF"/>
                </a:solidFill>
              </a:rPr>
              <a:t> 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marL="636588" lvl="1" indent="-179388"/>
            <a:r>
              <a:rPr lang="en-US" altLang="ko-KR" dirty="0"/>
              <a:t>choice(x): x</a:t>
            </a:r>
            <a:r>
              <a:rPr lang="ko-KR" altLang="en-US" dirty="0"/>
              <a:t>에서 무작위로 </a:t>
            </a:r>
            <a:r>
              <a:rPr lang="en-US" altLang="ko-KR" dirty="0"/>
              <a:t>1</a:t>
            </a:r>
            <a:r>
              <a:rPr lang="ko-KR" altLang="en-US" dirty="0"/>
              <a:t>개를 골라서 돌려준다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636588" lvl="1" indent="-179388"/>
            <a:r>
              <a:rPr lang="en-US" altLang="ko-KR" dirty="0"/>
              <a:t>sample(x, a): x</a:t>
            </a:r>
            <a:r>
              <a:rPr lang="ko-KR" altLang="en-US" dirty="0"/>
              <a:t>에서 </a:t>
            </a:r>
            <a:r>
              <a:rPr lang="en-US" altLang="ko-KR" dirty="0"/>
              <a:t>a</a:t>
            </a:r>
            <a:r>
              <a:rPr lang="ko-KR" altLang="en-US" dirty="0"/>
              <a:t>개를 무작위로 골라서 돌려준다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sample(x, 1)</a:t>
            </a:r>
            <a:r>
              <a:rPr lang="ko-KR" altLang="en-US" dirty="0"/>
              <a:t>은 </a:t>
            </a:r>
            <a:r>
              <a:rPr lang="en-US" altLang="ko-KR" dirty="0"/>
              <a:t>choice(x)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</a:p>
          <a:p>
            <a:pPr marL="636588" lvl="1" indent="-179388"/>
            <a:endParaRPr lang="en-US" altLang="ko-KR" dirty="0"/>
          </a:p>
          <a:p>
            <a:pPr marL="636588" lvl="1" indent="-179388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ED8428-2FD2-5916-24E0-BC0A96CC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19" y="2124090"/>
            <a:ext cx="4998308" cy="10483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490147-723F-CE8A-8290-F0FE523A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19" y="4219384"/>
            <a:ext cx="4998308" cy="10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0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Random</a:t>
            </a:r>
            <a:r>
              <a:rPr lang="ko-KR" altLang="en-US" b="1" dirty="0">
                <a:solidFill>
                  <a:srgbClr val="0432FF"/>
                </a:solidFill>
              </a:rPr>
              <a:t> 모듈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en-US" altLang="ko-KR" dirty="0"/>
              <a:t>1-100 </a:t>
            </a:r>
            <a:r>
              <a:rPr lang="ko-KR" altLang="en-US" dirty="0"/>
              <a:t>사이의 숫자 중 사용자가 추측하여 맞추는 </a:t>
            </a:r>
            <a:r>
              <a:rPr lang="en-US" altLang="ko-KR" dirty="0" err="1"/>
              <a:t>up&amp;down</a:t>
            </a:r>
            <a:r>
              <a:rPr lang="en-US" altLang="ko-KR" dirty="0"/>
              <a:t> </a:t>
            </a:r>
            <a:r>
              <a:rPr lang="ko-KR" altLang="en-US" dirty="0"/>
              <a:t>게임을 만들려고 한다</a:t>
            </a:r>
            <a:r>
              <a:rPr lang="en-US" altLang="ko-KR" dirty="0"/>
              <a:t>. </a:t>
            </a:r>
            <a:r>
              <a:rPr lang="ko-KR" altLang="en-US" dirty="0"/>
              <a:t>이때 추측할 숫자는 컴퓨터가 임의로 정한다</a:t>
            </a:r>
            <a:r>
              <a:rPr lang="en-US" altLang="ko-KR" dirty="0"/>
              <a:t>.</a:t>
            </a:r>
          </a:p>
          <a:p>
            <a:pPr marL="636588" lvl="1" indent="-179388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임의의 숫자를 정한다</a:t>
            </a:r>
            <a:endParaRPr lang="en-US" altLang="ko-KR" dirty="0"/>
          </a:p>
          <a:p>
            <a:pPr marL="1093788" lvl="2" indent="-179388"/>
            <a:r>
              <a:rPr lang="en-US" altLang="ko-KR" dirty="0"/>
              <a:t> </a:t>
            </a:r>
            <a:r>
              <a:rPr lang="en-US" altLang="ko-KR" dirty="0" err="1"/>
              <a:t>randint</a:t>
            </a:r>
            <a:r>
              <a:rPr lang="en-US" altLang="ko-KR" dirty="0"/>
              <a:t>(x, y)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pPr marL="636588" lvl="1" indent="-179388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연속적으로 추측한 숫자를 맞추기 위해서 무한 반복문을 만든다</a:t>
            </a:r>
            <a:r>
              <a:rPr lang="en-US" altLang="ko-KR" dirty="0"/>
              <a:t>.</a:t>
            </a:r>
          </a:p>
          <a:p>
            <a:pPr marL="1093788" lvl="2" indent="-179388"/>
            <a:r>
              <a:rPr lang="en-US" altLang="ko-KR" dirty="0"/>
              <a:t>while(1)</a:t>
            </a:r>
            <a:r>
              <a:rPr lang="ko-KR" altLang="en-US" dirty="0"/>
              <a:t> 을 이용한다</a:t>
            </a:r>
            <a:r>
              <a:rPr lang="en-US" altLang="ko-KR" dirty="0"/>
              <a:t>. </a:t>
            </a:r>
          </a:p>
          <a:p>
            <a:pPr marL="636588" lvl="1" indent="-179388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숫자를 </a:t>
            </a:r>
            <a:r>
              <a:rPr lang="ko-KR" altLang="en-US" dirty="0" err="1"/>
              <a:t>입력받고</a:t>
            </a:r>
            <a:r>
              <a:rPr lang="en-US" altLang="ko-KR" dirty="0"/>
              <a:t>, </a:t>
            </a:r>
            <a:r>
              <a:rPr lang="ko-KR" altLang="en-US" dirty="0" err="1"/>
              <a:t>입력받은</a:t>
            </a:r>
            <a:r>
              <a:rPr lang="ko-KR" altLang="en-US" dirty="0"/>
              <a:t> 숫자</a:t>
            </a:r>
            <a:r>
              <a:rPr lang="en-US" altLang="ko-KR" dirty="0"/>
              <a:t>(</a:t>
            </a:r>
            <a:r>
              <a:rPr lang="en-US" altLang="ko-KR" dirty="0" err="1"/>
              <a:t>num_input</a:t>
            </a:r>
            <a:r>
              <a:rPr lang="en-US" altLang="ko-KR" dirty="0"/>
              <a:t>)</a:t>
            </a:r>
            <a:r>
              <a:rPr lang="ko-KR" altLang="en-US" dirty="0"/>
              <a:t>가 추측할 숫자</a:t>
            </a:r>
            <a:r>
              <a:rPr lang="en-US" altLang="ko-KR" dirty="0"/>
              <a:t>(</a:t>
            </a:r>
            <a:r>
              <a:rPr lang="en-US" altLang="ko-KR" dirty="0" err="1"/>
              <a:t>num_answer</a:t>
            </a:r>
            <a:r>
              <a:rPr lang="en-US" altLang="ko-KR" dirty="0"/>
              <a:t>)</a:t>
            </a:r>
            <a:r>
              <a:rPr lang="ko-KR" altLang="en-US" dirty="0"/>
              <a:t>와 비교한다</a:t>
            </a:r>
            <a:r>
              <a:rPr lang="en-US" altLang="ko-KR" dirty="0"/>
              <a:t>.</a:t>
            </a:r>
          </a:p>
          <a:p>
            <a:pPr marL="1093788" lvl="2" indent="-179388"/>
            <a:r>
              <a:rPr lang="en-US" altLang="ko-KR" dirty="0"/>
              <a:t>input()</a:t>
            </a:r>
            <a:r>
              <a:rPr lang="ko-KR" altLang="en-US" dirty="0"/>
              <a:t>를 이용한다</a:t>
            </a:r>
            <a:r>
              <a:rPr lang="en-US" altLang="ko-KR" dirty="0"/>
              <a:t>. </a:t>
            </a:r>
            <a:r>
              <a:rPr lang="en-US" altLang="ko-KR" dirty="0" err="1"/>
              <a:t>num_input</a:t>
            </a:r>
            <a:r>
              <a:rPr lang="en-US" altLang="ko-KR" dirty="0"/>
              <a:t> == </a:t>
            </a:r>
            <a:r>
              <a:rPr lang="en-US" altLang="ko-KR" dirty="0" err="1"/>
              <a:t>num_answer</a:t>
            </a:r>
            <a:endParaRPr lang="en-US" altLang="ko-KR" dirty="0"/>
          </a:p>
          <a:p>
            <a:pPr marL="636588" lvl="1" indent="-179388"/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비교한 숫자가 맞는 경우</a:t>
            </a:r>
            <a:r>
              <a:rPr lang="en-US" altLang="ko-KR" dirty="0"/>
              <a:t>, </a:t>
            </a:r>
            <a:r>
              <a:rPr lang="ko-KR" altLang="en-US" dirty="0"/>
              <a:t>그만둔다</a:t>
            </a:r>
            <a:r>
              <a:rPr lang="en-US" altLang="ko-KR" dirty="0"/>
              <a:t>. </a:t>
            </a:r>
            <a:r>
              <a:rPr lang="ko-KR" altLang="en-US" dirty="0"/>
              <a:t>틀린 경우</a:t>
            </a:r>
            <a:r>
              <a:rPr lang="en-US" altLang="ko-KR" dirty="0"/>
              <a:t>,  </a:t>
            </a:r>
            <a:r>
              <a:rPr lang="ko-KR" altLang="en-US" dirty="0"/>
              <a:t>입력한 숫자가 추측한 숫자보다 </a:t>
            </a:r>
            <a:r>
              <a:rPr lang="ko-KR" altLang="en-US" dirty="0" err="1"/>
              <a:t>높은지</a:t>
            </a:r>
            <a:r>
              <a:rPr lang="ko-KR" altLang="en-US" dirty="0"/>
              <a:t> </a:t>
            </a:r>
            <a:r>
              <a:rPr lang="ko-KR" altLang="en-US" dirty="0" err="1"/>
              <a:t>낮은지</a:t>
            </a:r>
            <a:r>
              <a:rPr lang="en-US" altLang="ko-KR" dirty="0"/>
              <a:t> </a:t>
            </a:r>
            <a:r>
              <a:rPr lang="ko-KR" altLang="en-US" dirty="0"/>
              <a:t>알려준다</a:t>
            </a:r>
            <a:r>
              <a:rPr lang="en-US" altLang="ko-KR" dirty="0"/>
              <a:t>.</a:t>
            </a:r>
          </a:p>
          <a:p>
            <a:pPr marL="1093788" lvl="2" indent="-179388"/>
            <a:r>
              <a:rPr lang="ko-KR" altLang="en-US" dirty="0"/>
              <a:t>조건문을 사용한다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364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함수란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무엇인가</a:t>
            </a:r>
            <a:r>
              <a:rPr lang="en-US" altLang="ko-KR" sz="3200" b="1" dirty="0">
                <a:solidFill>
                  <a:srgbClr val="FF0000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b="1" dirty="0">
                    <a:solidFill>
                      <a:srgbClr val="0432FF"/>
                    </a:solidFill>
                  </a:rPr>
                  <a:t>함수란</a:t>
                </a:r>
                <a:r>
                  <a:rPr lang="en-US" altLang="ko-KR" b="1" dirty="0">
                    <a:solidFill>
                      <a:srgbClr val="0432FF"/>
                    </a:solidFill>
                  </a:rPr>
                  <a:t>?</a:t>
                </a:r>
              </a:p>
              <a:p>
                <a:pPr lvl="1"/>
                <a:r>
                  <a:rPr lang="ko-KR" altLang="en-US" dirty="0"/>
                  <a:t>입력을 받아서 특정 작업을 수행하여 그 결과를 반환하는 시스템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예시</a:t>
                </a:r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+4 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입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입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3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일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함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7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+7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입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함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29 )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자동차 엑셀을 밟으면 전진 하는 시스템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입력은 엑셀 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출력은 전진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4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1A618F7D-0E58-5D38-7038-40909F43DBCF}"/>
              </a:ext>
            </a:extLst>
          </p:cNvPr>
          <p:cNvSpPr/>
          <p:nvPr/>
        </p:nvSpPr>
        <p:spPr>
          <a:xfrm>
            <a:off x="3468914" y="2248931"/>
            <a:ext cx="2206172" cy="10626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함수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B399780-1AD7-6EA1-B7DF-ECEA70E599E5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2575733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7145186-BD96-1919-9913-156FC182E4B9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5675086" y="2780270"/>
            <a:ext cx="89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21BC03-8231-7FCB-D0A1-EC26978F300B}"/>
              </a:ext>
            </a:extLst>
          </p:cNvPr>
          <p:cNvSpPr txBox="1"/>
          <p:nvPr/>
        </p:nvSpPr>
        <p:spPr>
          <a:xfrm>
            <a:off x="1151861" y="2457104"/>
            <a:ext cx="142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입력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입력변수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4F82D-E976-76E4-CA35-2B8F033056FA}"/>
              </a:ext>
            </a:extLst>
          </p:cNvPr>
          <p:cNvSpPr txBox="1"/>
          <p:nvPr/>
        </p:nvSpPr>
        <p:spPr>
          <a:xfrm>
            <a:off x="6568267" y="2457104"/>
            <a:ext cx="123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출력 값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출력변수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380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Random</a:t>
            </a:r>
            <a:r>
              <a:rPr lang="ko-KR" altLang="en-US" b="1" dirty="0">
                <a:solidFill>
                  <a:srgbClr val="0432FF"/>
                </a:solidFill>
              </a:rPr>
              <a:t> 모듈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en-US" altLang="ko-KR" dirty="0"/>
              <a:t>1-100 </a:t>
            </a:r>
            <a:r>
              <a:rPr lang="ko-KR" altLang="en-US" dirty="0"/>
              <a:t>사이의 숫자 중 사용자가 추측하여 맞추는 </a:t>
            </a:r>
            <a:r>
              <a:rPr lang="en-US" altLang="ko-KR" dirty="0" err="1"/>
              <a:t>up&amp;down</a:t>
            </a:r>
            <a:r>
              <a:rPr lang="en-US" altLang="ko-KR" dirty="0"/>
              <a:t> </a:t>
            </a:r>
            <a:r>
              <a:rPr lang="ko-KR" altLang="en-US" dirty="0"/>
              <a:t>게임을 만들려고 한다</a:t>
            </a:r>
            <a:r>
              <a:rPr lang="en-US" altLang="ko-KR" dirty="0"/>
              <a:t>. </a:t>
            </a:r>
            <a:r>
              <a:rPr lang="ko-KR" altLang="en-US" dirty="0"/>
              <a:t>이때 추측할 숫자는 컴퓨터가 임의로 정한다</a:t>
            </a:r>
            <a:r>
              <a:rPr lang="en-US" altLang="ko-KR" dirty="0"/>
              <a:t>.</a:t>
            </a:r>
          </a:p>
          <a:p>
            <a:pPr marL="636588" lvl="1" indent="-179388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5FF59F-CF79-8636-D598-C5CAA79124A0}"/>
              </a:ext>
            </a:extLst>
          </p:cNvPr>
          <p:cNvSpPr/>
          <p:nvPr/>
        </p:nvSpPr>
        <p:spPr>
          <a:xfrm>
            <a:off x="101557" y="3489377"/>
            <a:ext cx="3803172" cy="310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임의의 숫자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num_answer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선정한다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2D94DF66-3B83-E6F2-88C5-E39D08C6F149}"/>
              </a:ext>
            </a:extLst>
          </p:cNvPr>
          <p:cNvSpPr/>
          <p:nvPr/>
        </p:nvSpPr>
        <p:spPr>
          <a:xfrm>
            <a:off x="1157363" y="2971739"/>
            <a:ext cx="1691560" cy="3097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시작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061F7B-404A-10C3-F06B-11CCF568A2F7}"/>
              </a:ext>
            </a:extLst>
          </p:cNvPr>
          <p:cNvGrpSpPr/>
          <p:nvPr/>
        </p:nvGrpSpPr>
        <p:grpSpPr>
          <a:xfrm>
            <a:off x="679625" y="4526526"/>
            <a:ext cx="2647036" cy="615361"/>
            <a:chOff x="808079" y="3687388"/>
            <a:chExt cx="2745776" cy="6782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" name="순서도: 판단 20">
              <a:extLst>
                <a:ext uri="{FF2B5EF4-FFF2-40B4-BE49-F238E27FC236}">
                  <a16:creationId xmlns:a16="http://schemas.microsoft.com/office/drawing/2014/main" id="{C0726F7E-22D2-30E5-E6D5-DB046D13C93A}"/>
                </a:ext>
              </a:extLst>
            </p:cNvPr>
            <p:cNvSpPr/>
            <p:nvPr/>
          </p:nvSpPr>
          <p:spPr>
            <a:xfrm>
              <a:off x="808079" y="3687388"/>
              <a:ext cx="2745776" cy="678286"/>
            </a:xfrm>
            <a:prstGeom prst="flowChartDecisi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BBE5A5-A81B-59A4-A0C9-7A28679E85F8}"/>
                </a:ext>
              </a:extLst>
            </p:cNvPr>
            <p:cNvSpPr txBox="1"/>
            <p:nvPr/>
          </p:nvSpPr>
          <p:spPr>
            <a:xfrm>
              <a:off x="882398" y="3829069"/>
              <a:ext cx="2597159" cy="37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/>
                <a:t>num_input</a:t>
              </a:r>
              <a:r>
                <a:rPr lang="en-US" altLang="ko-KR" sz="1600" dirty="0"/>
                <a:t> == </a:t>
              </a:r>
              <a:r>
                <a:rPr lang="en-US" altLang="ko-KR" sz="1600" dirty="0" err="1"/>
                <a:t>num_answer</a:t>
              </a:r>
              <a:endParaRPr lang="ko-KR" altLang="en-US" sz="1600" dirty="0"/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EC8CB27-9F62-0CB4-3717-FCEFFBACEC52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2003143" y="3281445"/>
            <a:ext cx="0" cy="20793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B42F7B-1D10-ED90-FBC5-6D4CB9395E00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>
            <a:off x="2003143" y="3800019"/>
            <a:ext cx="0" cy="20793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D14FFE-C891-AFEC-DFB4-F13A4855BC28}"/>
              </a:ext>
            </a:extLst>
          </p:cNvPr>
          <p:cNvSpPr/>
          <p:nvPr/>
        </p:nvSpPr>
        <p:spPr>
          <a:xfrm>
            <a:off x="342509" y="4007951"/>
            <a:ext cx="3321268" cy="310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숫자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num_input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입력한다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97E7EBF-D7DE-96B0-FC39-E2525454330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2003143" y="4318593"/>
            <a:ext cx="0" cy="20793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923D9C-BDAD-9AAB-3627-E6F7A006A18C}"/>
              </a:ext>
            </a:extLst>
          </p:cNvPr>
          <p:cNvSpPr/>
          <p:nvPr/>
        </p:nvSpPr>
        <p:spPr>
          <a:xfrm>
            <a:off x="842956" y="5360024"/>
            <a:ext cx="2320374" cy="310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“</a:t>
            </a:r>
            <a:r>
              <a:rPr lang="ko-KR" altLang="en-US" sz="1600" dirty="0">
                <a:solidFill>
                  <a:schemeClr val="tx1"/>
                </a:solidFill>
              </a:rPr>
              <a:t>정답입니다</a:t>
            </a:r>
            <a:r>
              <a:rPr lang="en-US" altLang="ko-KR" sz="1600" dirty="0">
                <a:solidFill>
                  <a:schemeClr val="tx1"/>
                </a:solidFill>
              </a:rPr>
              <a:t>.” </a:t>
            </a:r>
            <a:r>
              <a:rPr lang="ko-KR" altLang="en-US" sz="16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0C63884-CD34-0162-4FA3-BA048ADCAE3F}"/>
              </a:ext>
            </a:extLst>
          </p:cNvPr>
          <p:cNvCxnSpPr>
            <a:cxnSpLocks/>
            <a:stCxn id="21" idx="2"/>
            <a:endCxn id="42" idx="0"/>
          </p:cNvCxnSpPr>
          <p:nvPr/>
        </p:nvCxnSpPr>
        <p:spPr>
          <a:xfrm>
            <a:off x="2003143" y="5141887"/>
            <a:ext cx="0" cy="218137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550C20F-E76F-2E4F-7F2D-E5CE3A533683}"/>
              </a:ext>
            </a:extLst>
          </p:cNvPr>
          <p:cNvGrpSpPr/>
          <p:nvPr/>
        </p:nvGrpSpPr>
        <p:grpSpPr>
          <a:xfrm>
            <a:off x="4896327" y="3184658"/>
            <a:ext cx="2647036" cy="615361"/>
            <a:chOff x="808079" y="3687388"/>
            <a:chExt cx="2745776" cy="6782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7" name="순서도: 판단 46">
              <a:extLst>
                <a:ext uri="{FF2B5EF4-FFF2-40B4-BE49-F238E27FC236}">
                  <a16:creationId xmlns:a16="http://schemas.microsoft.com/office/drawing/2014/main" id="{C23A12FA-5305-9D02-7055-14C676D0993C}"/>
                </a:ext>
              </a:extLst>
            </p:cNvPr>
            <p:cNvSpPr/>
            <p:nvPr/>
          </p:nvSpPr>
          <p:spPr>
            <a:xfrm>
              <a:off x="808079" y="3687388"/>
              <a:ext cx="2745776" cy="678286"/>
            </a:xfrm>
            <a:prstGeom prst="flowChartDecisi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BB9FC0-2849-2AD2-1178-039C858E753D}"/>
                </a:ext>
              </a:extLst>
            </p:cNvPr>
            <p:cNvSpPr txBox="1"/>
            <p:nvPr/>
          </p:nvSpPr>
          <p:spPr>
            <a:xfrm>
              <a:off x="944752" y="3829069"/>
              <a:ext cx="2472449" cy="37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/>
                <a:t>num_input</a:t>
              </a:r>
              <a:r>
                <a:rPr lang="en-US" altLang="ko-KR" sz="1600" dirty="0"/>
                <a:t> &gt; </a:t>
              </a:r>
              <a:r>
                <a:rPr lang="en-US" altLang="ko-KR" sz="1600" dirty="0" err="1"/>
                <a:t>num_answer</a:t>
              </a:r>
              <a:endParaRPr lang="ko-KR" altLang="en-US" sz="1600" dirty="0"/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041A0BC-F39F-58EE-7069-7C05A403ECCA}"/>
              </a:ext>
            </a:extLst>
          </p:cNvPr>
          <p:cNvSpPr/>
          <p:nvPr/>
        </p:nvSpPr>
        <p:spPr>
          <a:xfrm>
            <a:off x="4348686" y="4253535"/>
            <a:ext cx="1325738" cy="310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“UP</a:t>
            </a:r>
            <a:r>
              <a:rPr lang="en-US" altLang="ko-KR" sz="1600">
                <a:solidFill>
                  <a:schemeClr val="tx1"/>
                </a:solidFill>
              </a:rPr>
              <a:t>”  </a:t>
            </a:r>
            <a:r>
              <a:rPr lang="ko-KR" altLang="en-US" sz="1600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5933E1-53C3-EDFD-39EF-968DFB4760E7}"/>
              </a:ext>
            </a:extLst>
          </p:cNvPr>
          <p:cNvSpPr/>
          <p:nvPr/>
        </p:nvSpPr>
        <p:spPr>
          <a:xfrm>
            <a:off x="6553755" y="4163272"/>
            <a:ext cx="1626418" cy="3106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“DOWN”  </a:t>
            </a:r>
            <a:r>
              <a:rPr lang="ko-KR" altLang="en-US" sz="1600" dirty="0">
                <a:solidFill>
                  <a:schemeClr val="tx1"/>
                </a:solidFill>
              </a:rPr>
              <a:t>출력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307E2B6-96B2-4BE8-C031-BF5BF076A2ED}"/>
              </a:ext>
            </a:extLst>
          </p:cNvPr>
          <p:cNvCxnSpPr>
            <a:cxnSpLocks/>
            <a:stCxn id="21" idx="3"/>
            <a:endCxn id="47" idx="1"/>
          </p:cNvCxnSpPr>
          <p:nvPr/>
        </p:nvCxnSpPr>
        <p:spPr>
          <a:xfrm flipV="1">
            <a:off x="3326661" y="3492339"/>
            <a:ext cx="1569666" cy="134186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D5B08CA-2078-81E6-F124-D5693A9AACC9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rot="5400000">
            <a:off x="5388942" y="3422632"/>
            <a:ext cx="453516" cy="120829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B7CBB5B-34A1-9FD5-0E95-302CD23D6D2B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 flipH="1">
            <a:off x="7366964" y="3492339"/>
            <a:ext cx="176399" cy="670933"/>
          </a:xfrm>
          <a:prstGeom prst="bentConnector4">
            <a:avLst>
              <a:gd name="adj1" fmla="val -129593"/>
              <a:gd name="adj2" fmla="val 72929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9298DA1-E3A6-78D1-D141-DEC6D58D3AB7}"/>
              </a:ext>
            </a:extLst>
          </p:cNvPr>
          <p:cNvCxnSpPr>
            <a:cxnSpLocks/>
          </p:cNvCxnSpPr>
          <p:nvPr/>
        </p:nvCxnSpPr>
        <p:spPr>
          <a:xfrm flipH="1">
            <a:off x="2003143" y="3903985"/>
            <a:ext cx="197573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1475813-340A-D882-20F6-6D15448BB19C}"/>
              </a:ext>
            </a:extLst>
          </p:cNvPr>
          <p:cNvCxnSpPr/>
          <p:nvPr/>
        </p:nvCxnSpPr>
        <p:spPr>
          <a:xfrm flipV="1">
            <a:off x="3978876" y="2712308"/>
            <a:ext cx="0" cy="11916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66A10272-CA42-C8C6-A63B-73FB2A1BDA50}"/>
              </a:ext>
            </a:extLst>
          </p:cNvPr>
          <p:cNvCxnSpPr/>
          <p:nvPr/>
        </p:nvCxnSpPr>
        <p:spPr>
          <a:xfrm>
            <a:off x="3978876" y="2699951"/>
            <a:ext cx="4411362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A9319503-B016-3214-BFC0-1FA92D7A258C}"/>
              </a:ext>
            </a:extLst>
          </p:cNvPr>
          <p:cNvCxnSpPr>
            <a:cxnSpLocks/>
          </p:cNvCxnSpPr>
          <p:nvPr/>
        </p:nvCxnSpPr>
        <p:spPr>
          <a:xfrm flipV="1">
            <a:off x="8390238" y="2699951"/>
            <a:ext cx="0" cy="21809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358218F-0028-28EC-BE96-3CC56B915650}"/>
              </a:ext>
            </a:extLst>
          </p:cNvPr>
          <p:cNvCxnSpPr>
            <a:cxnSpLocks/>
          </p:cNvCxnSpPr>
          <p:nvPr/>
        </p:nvCxnSpPr>
        <p:spPr>
          <a:xfrm>
            <a:off x="5011555" y="4880919"/>
            <a:ext cx="3378683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AEBF9E4-9726-9B5A-BD8A-7CD69FF5BC60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366964" y="4473914"/>
            <a:ext cx="0" cy="40700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C646475-0938-4ED6-DA5B-BC366BBF5754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011554" y="4564177"/>
            <a:ext cx="1" cy="31674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4812F09-5F2A-00FF-E014-20E0C495273A}"/>
              </a:ext>
            </a:extLst>
          </p:cNvPr>
          <p:cNvSpPr txBox="1"/>
          <p:nvPr/>
        </p:nvSpPr>
        <p:spPr>
          <a:xfrm>
            <a:off x="1985476" y="5100938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참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840863D-BFCE-9A05-DF5E-20FF1A9698B6}"/>
              </a:ext>
            </a:extLst>
          </p:cNvPr>
          <p:cNvSpPr txBox="1"/>
          <p:nvPr/>
        </p:nvSpPr>
        <p:spPr>
          <a:xfrm>
            <a:off x="5773710" y="3765485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거짓</a:t>
            </a:r>
            <a:endParaRPr lang="ko-KR" alt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CA2FE16-0337-0AA7-83A9-D94F49024A40}"/>
              </a:ext>
            </a:extLst>
          </p:cNvPr>
          <p:cNvSpPr txBox="1"/>
          <p:nvPr/>
        </p:nvSpPr>
        <p:spPr>
          <a:xfrm>
            <a:off x="7492669" y="350385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참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D057684-E409-FA69-8DFE-862A7F48B297}"/>
              </a:ext>
            </a:extLst>
          </p:cNvPr>
          <p:cNvSpPr txBox="1"/>
          <p:nvPr/>
        </p:nvSpPr>
        <p:spPr>
          <a:xfrm>
            <a:off x="3290504" y="457254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거짓</a:t>
            </a:r>
            <a:endParaRPr lang="ko-KR" altLang="en-US" sz="1200" dirty="0"/>
          </a:p>
        </p:txBody>
      </p:sp>
      <p:sp>
        <p:nvSpPr>
          <p:cNvPr id="104" name="순서도: 대체 처리 103">
            <a:extLst>
              <a:ext uri="{FF2B5EF4-FFF2-40B4-BE49-F238E27FC236}">
                <a16:creationId xmlns:a16="http://schemas.microsoft.com/office/drawing/2014/main" id="{FD7704B2-FE6D-1FFE-690E-1A9F0ABF9B12}"/>
              </a:ext>
            </a:extLst>
          </p:cNvPr>
          <p:cNvSpPr/>
          <p:nvPr/>
        </p:nvSpPr>
        <p:spPr>
          <a:xfrm>
            <a:off x="1157363" y="5844685"/>
            <a:ext cx="1691560" cy="30970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3E8752E-1665-CA29-ACC0-83653613E1D3}"/>
              </a:ext>
            </a:extLst>
          </p:cNvPr>
          <p:cNvCxnSpPr>
            <a:cxnSpLocks/>
            <a:stCxn id="42" idx="2"/>
            <a:endCxn id="104" idx="0"/>
          </p:cNvCxnSpPr>
          <p:nvPr/>
        </p:nvCxnSpPr>
        <p:spPr>
          <a:xfrm>
            <a:off x="2003143" y="5670666"/>
            <a:ext cx="0" cy="174019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Random</a:t>
            </a:r>
            <a:r>
              <a:rPr lang="ko-KR" altLang="en-US" b="1" dirty="0">
                <a:solidFill>
                  <a:srgbClr val="0432FF"/>
                </a:solidFill>
              </a:rPr>
              <a:t> 모듈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pPr marL="179388" indent="-179388"/>
            <a:r>
              <a:rPr lang="en-US" altLang="ko-KR" dirty="0"/>
              <a:t>1-100 </a:t>
            </a:r>
            <a:r>
              <a:rPr lang="ko-KR" altLang="en-US" dirty="0"/>
              <a:t>사이의 숫자 중 사용자가 추측하여 맞추는 </a:t>
            </a:r>
            <a:r>
              <a:rPr lang="en-US" altLang="ko-KR" dirty="0" err="1"/>
              <a:t>up&amp;down</a:t>
            </a:r>
            <a:r>
              <a:rPr lang="en-US" altLang="ko-KR" dirty="0"/>
              <a:t> </a:t>
            </a:r>
            <a:r>
              <a:rPr lang="ko-KR" altLang="en-US" dirty="0"/>
              <a:t>게임을 만들려고 한다</a:t>
            </a:r>
            <a:r>
              <a:rPr lang="en-US" altLang="ko-KR" dirty="0"/>
              <a:t>. </a:t>
            </a:r>
            <a:r>
              <a:rPr lang="ko-KR" altLang="en-US" dirty="0"/>
              <a:t>이때 추측할 숫자는 컴퓨터가 임의로 정한다</a:t>
            </a:r>
            <a:r>
              <a:rPr lang="en-US" altLang="ko-KR" dirty="0"/>
              <a:t>.</a:t>
            </a:r>
          </a:p>
          <a:p>
            <a:pPr marL="636588" lvl="1" indent="-179388"/>
            <a:r>
              <a:rPr lang="ko-KR" altLang="en-US" dirty="0"/>
              <a:t>소스코드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6E8D74-B296-3B5F-433B-1CB83953C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82" y="2885302"/>
            <a:ext cx="5599183" cy="31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수학관련 계산</a:t>
            </a:r>
            <a:r>
              <a:rPr lang="en-US" altLang="ko-KR" b="1" dirty="0">
                <a:solidFill>
                  <a:srgbClr val="0432FF"/>
                </a:solidFill>
              </a:rPr>
              <a:t>: math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floor(x)(or ceil(x)): x</a:t>
            </a:r>
            <a:r>
              <a:rPr lang="ko-KR" altLang="en-US" dirty="0"/>
              <a:t>를 올림 </a:t>
            </a:r>
            <a:r>
              <a:rPr lang="en-US" altLang="ko-KR" dirty="0"/>
              <a:t>(</a:t>
            </a:r>
            <a:r>
              <a:rPr lang="ko-KR" altLang="en-US" dirty="0"/>
              <a:t>또는 내림</a:t>
            </a:r>
            <a:r>
              <a:rPr lang="en-US" altLang="ko-KR" dirty="0"/>
              <a:t>)</a:t>
            </a:r>
            <a:r>
              <a:rPr lang="ko-KR" altLang="en-US" dirty="0"/>
              <a:t>한 결과를 돌려준다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exp(x):</a:t>
            </a:r>
            <a:r>
              <a:rPr lang="ko-KR" altLang="en-US" dirty="0"/>
              <a:t> 자연상수의  </a:t>
            </a:r>
            <a:r>
              <a:rPr lang="en-US" altLang="ko-KR" dirty="0"/>
              <a:t>x </a:t>
            </a:r>
            <a:r>
              <a:rPr lang="ko-KR" altLang="en-US" dirty="0"/>
              <a:t>거듭제곱을 돌려준다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BC237-66E9-D063-167A-35D9494E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3" y="2084173"/>
            <a:ext cx="3314700" cy="1066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35C5D6-863A-E46E-51AD-25CE9083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73" y="3906795"/>
            <a:ext cx="3314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수학관련 계산</a:t>
            </a:r>
            <a:r>
              <a:rPr lang="en-US" altLang="ko-KR" b="1" dirty="0">
                <a:solidFill>
                  <a:srgbClr val="0432FF"/>
                </a:solidFill>
              </a:rPr>
              <a:t>: math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log(x): </a:t>
            </a:r>
            <a:r>
              <a:rPr lang="ko-KR" altLang="en-US" dirty="0"/>
              <a:t>밑이 </a:t>
            </a:r>
            <a:r>
              <a:rPr lang="en-US" altLang="ko-KR" dirty="0"/>
              <a:t>e</a:t>
            </a:r>
            <a:r>
              <a:rPr lang="ko-KR" altLang="en-US" dirty="0"/>
              <a:t>인 로그함수의 결과를 돌려준다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log2(x)</a:t>
            </a:r>
            <a:r>
              <a:rPr lang="ko-KR" altLang="en-US" dirty="0"/>
              <a:t>밑이 </a:t>
            </a:r>
            <a:r>
              <a:rPr lang="en-US" altLang="ko-KR" dirty="0"/>
              <a:t>2</a:t>
            </a:r>
            <a:r>
              <a:rPr lang="ko-KR" altLang="en-US" dirty="0"/>
              <a:t>인 로그함수 </a:t>
            </a:r>
            <a:r>
              <a:rPr lang="en-US" altLang="ko-KR" dirty="0"/>
              <a:t>/ log10(x) </a:t>
            </a:r>
            <a:r>
              <a:rPr lang="ko-KR" altLang="en-US" dirty="0"/>
              <a:t>밑이 </a:t>
            </a:r>
            <a:r>
              <a:rPr lang="en-US" altLang="ko-KR" dirty="0"/>
              <a:t>10</a:t>
            </a:r>
            <a:r>
              <a:rPr lang="ko-KR" altLang="en-US" dirty="0"/>
              <a:t>인 로그함수</a:t>
            </a:r>
            <a:endParaRPr lang="en-US" altLang="ko-KR" dirty="0"/>
          </a:p>
          <a:p>
            <a:pPr marL="457200" lvl="1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pi: </a:t>
            </a:r>
            <a:r>
              <a:rPr lang="ko-KR" altLang="en-US" dirty="0"/>
              <a:t>원주율을 돌려준다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F0196-500F-0935-AB89-3126EC6A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52" y="2416004"/>
            <a:ext cx="3314700" cy="124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EF2B4-2DAC-A2C8-7D1B-3ECF23C1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52" y="4124840"/>
            <a:ext cx="3314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6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수학관련 계산</a:t>
            </a:r>
            <a:r>
              <a:rPr lang="en-US" altLang="ko-KR" b="1" dirty="0">
                <a:solidFill>
                  <a:srgbClr val="0432FF"/>
                </a:solidFill>
              </a:rPr>
              <a:t>: math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sin(x) (or cos(x)): sin x (</a:t>
            </a:r>
            <a:r>
              <a:rPr lang="ko-KR" altLang="en-US" dirty="0"/>
              <a:t>또는 </a:t>
            </a:r>
            <a:r>
              <a:rPr lang="en-US" altLang="ko-KR" dirty="0"/>
              <a:t>cos x) </a:t>
            </a:r>
            <a:r>
              <a:rPr lang="ko-KR" altLang="en-US" dirty="0"/>
              <a:t>결과를 돌려준다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factorial(x):  x!(x </a:t>
            </a:r>
            <a:r>
              <a:rPr lang="ko-KR" altLang="en-US" dirty="0" err="1"/>
              <a:t>팩토리얼</a:t>
            </a:r>
            <a:r>
              <a:rPr lang="en-US" altLang="ko-KR" dirty="0"/>
              <a:t>)</a:t>
            </a:r>
            <a:r>
              <a:rPr lang="ko-KR" altLang="en-US" dirty="0"/>
              <a:t>의 결과를 돌려준다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49F7E-7D21-98C1-E3AB-890EE53FF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3" y="2071817"/>
            <a:ext cx="3314700" cy="106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B62850-B50A-E437-7710-FAE269CF3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73" y="3929071"/>
            <a:ext cx="33147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83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수학관련 계산</a:t>
            </a:r>
            <a:r>
              <a:rPr lang="en-US" altLang="ko-KR" b="1" dirty="0">
                <a:solidFill>
                  <a:srgbClr val="0432FF"/>
                </a:solidFill>
              </a:rPr>
              <a:t>: math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 err="1"/>
              <a:t>gcd</a:t>
            </a:r>
            <a:r>
              <a:rPr lang="en-US" altLang="ko-KR" dirty="0"/>
              <a:t>(x, y): x</a:t>
            </a:r>
            <a:r>
              <a:rPr lang="ko-KR" altLang="en-US" dirty="0"/>
              <a:t>와  </a:t>
            </a:r>
            <a:r>
              <a:rPr lang="en-US" altLang="ko-KR" dirty="0"/>
              <a:t>y</a:t>
            </a:r>
            <a:r>
              <a:rPr lang="ko-KR" altLang="en-US" dirty="0"/>
              <a:t>의 최대 공약수를  돌려준다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56387-F5DA-7870-6DFD-720A2F3B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3" y="2105282"/>
            <a:ext cx="3314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4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solidFill>
                      <a:srgbClr val="0432FF"/>
                    </a:solidFill>
                  </a:rPr>
                  <a:t>math</a:t>
                </a:r>
                <a:r>
                  <a:rPr lang="ko-KR" altLang="en-US" b="1" dirty="0">
                    <a:solidFill>
                      <a:srgbClr val="0432FF"/>
                    </a:solidFill>
                  </a:rPr>
                  <a:t> 모듈 예제</a:t>
                </a:r>
                <a:r>
                  <a:rPr lang="en-US" altLang="ko-KR" b="1" dirty="0">
                    <a:solidFill>
                      <a:srgbClr val="0432FF"/>
                    </a:solidFill>
                  </a:rPr>
                  <a:t>1</a:t>
                </a:r>
              </a:p>
              <a:p>
                <a:r>
                  <a:rPr lang="en-US" altLang="ko-KR" dirty="0"/>
                  <a:t>math </a:t>
                </a:r>
                <a:r>
                  <a:rPr lang="ko-KR" altLang="en-US" dirty="0"/>
                  <a:t>모듈을 이용하여 사용자가 지름을 입력하면 해당 원의 넓이를 구하는 프로그램을 </a:t>
                </a:r>
                <a:r>
                  <a:rPr lang="ko-KR" altLang="en-US" dirty="0" err="1"/>
                  <a:t>만드시오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지름을 입력 받는다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input</a:t>
                </a:r>
                <a:r>
                  <a:rPr lang="ko-KR" altLang="en-US" dirty="0"/>
                  <a:t>함수를 이용한다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원의 넓이를 계산한다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(</a:t>
                </a:r>
                <a:r>
                  <a:rPr lang="ko-KR" altLang="en-US" dirty="0" err="1"/>
                  <a:t>원의넓이</a:t>
                </a:r>
                <a:r>
                  <a:rPr lang="en-US" altLang="ko-KR" dirty="0"/>
                  <a:t>) = (</a:t>
                </a:r>
                <a:r>
                  <a:rPr lang="ko-KR" altLang="en-US" dirty="0"/>
                  <a:t>반지름</a:t>
                </a:r>
                <a:r>
                  <a:rPr lang="en-US" altLang="ko-KR" dirty="0"/>
                  <a:t>)*(</a:t>
                </a:r>
                <a:r>
                  <a:rPr lang="ko-KR" altLang="en-US" dirty="0"/>
                  <a:t>반지름</a:t>
                </a:r>
                <a:r>
                  <a:rPr lang="en-US" altLang="ko-KR" dirty="0"/>
                  <a:t>)*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계산 결과를 출력한다</a:t>
                </a:r>
                <a:r>
                  <a:rPr lang="en-US" altLang="ko-KR" dirty="0"/>
                  <a:t>. </a:t>
                </a:r>
              </a:p>
              <a:p>
                <a:pPr lvl="2"/>
                <a:r>
                  <a:rPr lang="en-US" altLang="ko-KR" dirty="0"/>
                  <a:t>print()</a:t>
                </a:r>
                <a:r>
                  <a:rPr lang="ko-KR" altLang="en-US" dirty="0"/>
                  <a:t>함수를 이용하여 결과를 출력한다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C2095-8508-C3DF-1E8A-692DE122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5" t="-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518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math</a:t>
            </a:r>
            <a:r>
              <a:rPr lang="ko-KR" altLang="en-US" b="1" dirty="0">
                <a:solidFill>
                  <a:srgbClr val="0432FF"/>
                </a:solidFill>
              </a:rPr>
              <a:t> 모듈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en-US" altLang="ko-KR" dirty="0"/>
              <a:t>math </a:t>
            </a:r>
            <a:r>
              <a:rPr lang="ko-KR" altLang="en-US" dirty="0"/>
              <a:t>모듈을 이용하여 사용자가 지름을 입력하면 해당 원의 넓이를 구하는 프로그램을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4C523F-969F-1022-3291-870FD09D2C08}"/>
              </a:ext>
            </a:extLst>
          </p:cNvPr>
          <p:cNvGrpSpPr/>
          <p:nvPr/>
        </p:nvGrpSpPr>
        <p:grpSpPr>
          <a:xfrm>
            <a:off x="3190739" y="2928392"/>
            <a:ext cx="2468655" cy="2920609"/>
            <a:chOff x="3190739" y="2928392"/>
            <a:chExt cx="2468655" cy="292060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79CF35-FAC7-7C49-E256-363BB3D0E3B6}"/>
                </a:ext>
              </a:extLst>
            </p:cNvPr>
            <p:cNvSpPr/>
            <p:nvPr/>
          </p:nvSpPr>
          <p:spPr>
            <a:xfrm>
              <a:off x="3190742" y="3580416"/>
              <a:ext cx="2468650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지름을 입력한다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순서도: 대체 처리 4">
              <a:extLst>
                <a:ext uri="{FF2B5EF4-FFF2-40B4-BE49-F238E27FC236}">
                  <a16:creationId xmlns:a16="http://schemas.microsoft.com/office/drawing/2014/main" id="{DBF3181B-BE8F-B78B-780D-9506E6455BF3}"/>
                </a:ext>
              </a:extLst>
            </p:cNvPr>
            <p:cNvSpPr/>
            <p:nvPr/>
          </p:nvSpPr>
          <p:spPr>
            <a:xfrm>
              <a:off x="3579280" y="2928392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F8E13CE-D676-D62B-1C63-D0CF67DB02C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>
              <a:off x="4425060" y="3238098"/>
              <a:ext cx="7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D25EE28B-7C91-7297-265D-4B39BCBB46A6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4425067" y="3891058"/>
              <a:ext cx="0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DE8AF7-5B53-F330-C792-99B73422549A}"/>
                </a:ext>
              </a:extLst>
            </p:cNvPr>
            <p:cNvSpPr/>
            <p:nvPr/>
          </p:nvSpPr>
          <p:spPr>
            <a:xfrm>
              <a:off x="3190740" y="4233376"/>
              <a:ext cx="2468654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원의 넓이를 계산한다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5C91B-83EA-EFA6-23B1-0ADBCF85B8B2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4425061" y="4544018"/>
              <a:ext cx="6" cy="342318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9CC46A-B3CD-70E7-7733-C3122D0A7078}"/>
                </a:ext>
              </a:extLst>
            </p:cNvPr>
            <p:cNvSpPr/>
            <p:nvPr/>
          </p:nvSpPr>
          <p:spPr>
            <a:xfrm>
              <a:off x="3190739" y="4886336"/>
              <a:ext cx="2468643" cy="3106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원의 넓이를 출력한다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순서도: 대체 처리 18">
              <a:extLst>
                <a:ext uri="{FF2B5EF4-FFF2-40B4-BE49-F238E27FC236}">
                  <a16:creationId xmlns:a16="http://schemas.microsoft.com/office/drawing/2014/main" id="{ABA20D13-DEF2-721D-E0A7-377272204024}"/>
                </a:ext>
              </a:extLst>
            </p:cNvPr>
            <p:cNvSpPr/>
            <p:nvPr/>
          </p:nvSpPr>
          <p:spPr>
            <a:xfrm>
              <a:off x="3579287" y="5539295"/>
              <a:ext cx="1691560" cy="309706"/>
            </a:xfrm>
            <a:prstGeom prst="flowChartAlternateProcess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종료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D063FE0-B223-229D-A1A9-32CCC7C81B05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>
              <a:off x="4425061" y="5196978"/>
              <a:ext cx="6" cy="342317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7871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432FF"/>
                </a:solidFill>
              </a:rPr>
              <a:t>math</a:t>
            </a:r>
            <a:r>
              <a:rPr lang="ko-KR" altLang="en-US" b="1" dirty="0">
                <a:solidFill>
                  <a:srgbClr val="0432FF"/>
                </a:solidFill>
              </a:rPr>
              <a:t> 모듈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en-US" altLang="ko-KR" dirty="0"/>
              <a:t>math </a:t>
            </a:r>
            <a:r>
              <a:rPr lang="ko-KR" altLang="en-US" dirty="0"/>
              <a:t>모듈을 이용하여 사용자가 지름을 입력하면 해당 원의 넓이를 구하는 프로그램을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소스코드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6913A4-8022-60AB-4780-7F47E7F3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6" y="2931384"/>
            <a:ext cx="5267143" cy="18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51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날짜와 시간</a:t>
            </a:r>
            <a:r>
              <a:rPr lang="en-US" altLang="ko-KR" b="1" dirty="0">
                <a:solidFill>
                  <a:srgbClr val="0432FF"/>
                </a:solidFill>
              </a:rPr>
              <a:t>: datetime, time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today(): </a:t>
            </a:r>
            <a:r>
              <a:rPr lang="ko-KR" altLang="en-US" dirty="0"/>
              <a:t>오늘 날짜를 년도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 순으로 출력해준다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339B78-B613-1D66-81A0-3D496E2F9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7" y="2098332"/>
            <a:ext cx="4476750" cy="885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03DBEC-0A74-AEEB-28FB-4289E873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38" y="3179534"/>
            <a:ext cx="5106944" cy="13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5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스크래치 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사용되는 블록</a:t>
            </a:r>
            <a:r>
              <a:rPr lang="en-US" altLang="ko-KR" dirty="0"/>
              <a:t>: </a:t>
            </a:r>
            <a:r>
              <a:rPr lang="ko-KR" altLang="en-US" dirty="0"/>
              <a:t>연산블록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9F2829-612D-73DB-B48B-F1E0533A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51" y="2097157"/>
            <a:ext cx="2865792" cy="38845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8D60EE-30FD-C178-A83B-5093DA09C6A9}"/>
              </a:ext>
            </a:extLst>
          </p:cNvPr>
          <p:cNvSpPr/>
          <p:nvPr/>
        </p:nvSpPr>
        <p:spPr>
          <a:xfrm>
            <a:off x="1289051" y="5754438"/>
            <a:ext cx="635000" cy="1941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E654BFD-2BD6-7DE9-B769-EE0497AC1EC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924051" y="3905250"/>
            <a:ext cx="1174749" cy="194627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599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날짜와 시간</a:t>
            </a:r>
            <a:r>
              <a:rPr lang="en-US" altLang="ko-KR" b="1" dirty="0">
                <a:solidFill>
                  <a:srgbClr val="0432FF"/>
                </a:solidFill>
              </a:rPr>
              <a:t>: datetime, time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today(): </a:t>
            </a:r>
            <a:r>
              <a:rPr lang="ko-KR" altLang="en-US" dirty="0"/>
              <a:t>오늘 날짜를 년도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 순으로 출력해준다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r>
              <a:rPr lang="en-US" altLang="ko-KR" dirty="0" err="1"/>
              <a:t>isoformat</a:t>
            </a:r>
            <a:r>
              <a:rPr lang="en-US" altLang="ko-KR" dirty="0"/>
              <a:t>(): YYYY-MM-DD  </a:t>
            </a:r>
            <a:r>
              <a:rPr lang="ko-KR" altLang="en-US" dirty="0"/>
              <a:t>형태로 오늘 날짜를 출력한다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dirty="0" err="1"/>
              <a:t>strftime</a:t>
            </a:r>
            <a:r>
              <a:rPr lang="en-US" altLang="ko-KR" dirty="0"/>
              <a:t>(): </a:t>
            </a:r>
            <a:r>
              <a:rPr lang="ko-KR" altLang="en-US" dirty="0"/>
              <a:t>표시 형태 대로 날짜를 출력한다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787AF9E-1957-9A50-5FEA-D8685A38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2121243"/>
            <a:ext cx="35052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6C27C2-3FD8-C5D8-6D48-2AD0BC4C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3664635"/>
            <a:ext cx="3505200" cy="1066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F51D0B-07C2-770A-6806-29778F7B4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68" y="5208027"/>
            <a:ext cx="3874489" cy="13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0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날짜와 시간</a:t>
            </a:r>
            <a:r>
              <a:rPr lang="en-US" altLang="ko-KR" dirty="0"/>
              <a:t>: datetime, time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time(): </a:t>
            </a:r>
            <a:r>
              <a:rPr lang="ko-KR" altLang="en-US" dirty="0"/>
              <a:t>시간을 입력한다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2000" dirty="0"/>
          </a:p>
          <a:p>
            <a:pPr lvl="1"/>
            <a:r>
              <a:rPr lang="en-US" altLang="ko-KR" dirty="0" err="1"/>
              <a:t>isoformat</a:t>
            </a:r>
            <a:r>
              <a:rPr lang="en-US" altLang="ko-KR" dirty="0"/>
              <a:t>():</a:t>
            </a:r>
            <a:r>
              <a:rPr lang="ko-KR" altLang="en-US" dirty="0"/>
              <a:t> </a:t>
            </a:r>
            <a:r>
              <a:rPr lang="en-US" altLang="ko-KR" dirty="0"/>
              <a:t>HH:MM:SS  </a:t>
            </a:r>
            <a:r>
              <a:rPr lang="ko-KR" altLang="en-US" dirty="0"/>
              <a:t>현태로 시간을 표시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strftime</a:t>
            </a:r>
            <a:r>
              <a:rPr lang="en-US" altLang="ko-KR" dirty="0"/>
              <a:t>(): </a:t>
            </a:r>
            <a:r>
              <a:rPr lang="ko-KR" altLang="en-US" dirty="0"/>
              <a:t>표시 형태 대로 시간을 출력한다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E22B82-03BE-1D68-EB69-3D1EFE67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4" y="2121244"/>
            <a:ext cx="3924300" cy="1066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60C6CD-5C92-E965-FC3C-8885F7CB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54" y="3602606"/>
            <a:ext cx="3924300" cy="1066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3920FAC-0454-F8E9-7A11-D2E12646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54" y="5011387"/>
            <a:ext cx="39243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0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파이썬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날짜와 시간</a:t>
            </a:r>
            <a:r>
              <a:rPr lang="en-US" altLang="ko-KR" b="1" dirty="0">
                <a:solidFill>
                  <a:srgbClr val="0432FF"/>
                </a:solidFill>
              </a:rPr>
              <a:t>: datetime, time </a:t>
            </a:r>
            <a:r>
              <a:rPr lang="ko-KR" altLang="en-US" b="1" dirty="0">
                <a:solidFill>
                  <a:srgbClr val="0432FF"/>
                </a:solidFill>
              </a:rPr>
              <a:t>모듈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en-US" altLang="ko-KR" dirty="0"/>
              <a:t>time():1970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0</a:t>
            </a:r>
            <a:r>
              <a:rPr lang="ko-KR" altLang="en-US" dirty="0"/>
              <a:t>시를 기준으로 현재시간까지의 시간을 초단위로 돌려준다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2400" dirty="0"/>
          </a:p>
          <a:p>
            <a:pPr lvl="1"/>
            <a:r>
              <a:rPr lang="en-US" altLang="ko-KR" dirty="0" err="1"/>
              <a:t>localtime</a:t>
            </a:r>
            <a:r>
              <a:rPr lang="en-US" altLang="ko-KR" dirty="0"/>
              <a:t>(): </a:t>
            </a:r>
            <a:r>
              <a:rPr lang="ko-KR" altLang="en-US" dirty="0"/>
              <a:t>현재 시간을 돌려준다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strftime</a:t>
            </a:r>
            <a:r>
              <a:rPr lang="en-US" altLang="ko-KR" dirty="0"/>
              <a:t>(): time()</a:t>
            </a:r>
            <a:r>
              <a:rPr lang="ko-KR" altLang="en-US" dirty="0"/>
              <a:t> 모듈도 </a:t>
            </a:r>
            <a:r>
              <a:rPr lang="en-US" altLang="ko-KR" dirty="0" err="1"/>
              <a:t>srtftime</a:t>
            </a:r>
            <a:r>
              <a:rPr lang="en-US" altLang="ko-KR" dirty="0"/>
              <a:t>()</a:t>
            </a:r>
            <a:r>
              <a:rPr lang="ko-KR" altLang="en-US" dirty="0"/>
              <a:t>을 지원한다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E3B573-60B6-690A-9BC8-E4CEE9CED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4" y="2133600"/>
            <a:ext cx="4419600" cy="106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403A90-4F5A-9BEC-79F3-8C2B56A0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24" y="3666622"/>
            <a:ext cx="4419600" cy="1066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76EAC-70CD-E9D9-A6AF-CCEFC9A8D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24" y="5199644"/>
            <a:ext cx="4462849" cy="10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0432FF"/>
                </a:solidFill>
              </a:rPr>
              <a:t>스크래치 함수</a:t>
            </a:r>
            <a:endParaRPr lang="en-US" altLang="ko-KR" b="1" dirty="0">
              <a:solidFill>
                <a:srgbClr val="0432FF"/>
              </a:solidFill>
            </a:endParaRPr>
          </a:p>
          <a:p>
            <a:pPr lvl="1"/>
            <a:r>
              <a:rPr lang="ko-KR" altLang="en-US" dirty="0"/>
              <a:t>사용되는 블록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내블록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E70C8-FCA3-CFEE-7EFB-7BF5B31F1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770" b="55689"/>
          <a:stretch/>
        </p:blipFill>
        <p:spPr>
          <a:xfrm>
            <a:off x="972836" y="2079038"/>
            <a:ext cx="2131541" cy="38645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2B3535-9E5E-058A-D32B-68F23B9374E9}"/>
              </a:ext>
            </a:extLst>
          </p:cNvPr>
          <p:cNvSpPr/>
          <p:nvPr/>
        </p:nvSpPr>
        <p:spPr>
          <a:xfrm>
            <a:off x="1409700" y="2724150"/>
            <a:ext cx="1000125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B1AD97-A586-2858-E355-91EFCBEAD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50" r="33950" b="50000"/>
          <a:stretch/>
        </p:blipFill>
        <p:spPr>
          <a:xfrm>
            <a:off x="4209277" y="2867425"/>
            <a:ext cx="2935248" cy="22877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953236-32F0-94B1-3020-2D9220BFF643}"/>
              </a:ext>
            </a:extLst>
          </p:cNvPr>
          <p:cNvCxnSpPr>
            <a:endCxn id="8" idx="1"/>
          </p:cNvCxnSpPr>
          <p:nvPr/>
        </p:nvCxnSpPr>
        <p:spPr>
          <a:xfrm>
            <a:off x="2409825" y="2952750"/>
            <a:ext cx="1799452" cy="105856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7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연산 블록을 이용해서 이차방정식의 해를 구하는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이차방정식의 계수 입력 받기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연산 블록을 이용해서 이차방정식의 해 구하기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이차 방정식 해 출력하기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E44E6-E92C-0999-ABD8-335622154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" t="14291" r="2699" b="11315"/>
          <a:stretch/>
        </p:blipFill>
        <p:spPr>
          <a:xfrm>
            <a:off x="1060450" y="2540000"/>
            <a:ext cx="7454900" cy="793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0A5929-971A-8F54-E82E-5A00AD102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8" t="8900" r="2388" b="10972"/>
          <a:stretch/>
        </p:blipFill>
        <p:spPr>
          <a:xfrm>
            <a:off x="1060450" y="3666623"/>
            <a:ext cx="4438917" cy="1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연산 블록을 이용해서 이차방정식의 해를 구하는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순서도</a:t>
            </a:r>
            <a:r>
              <a:rPr lang="en-US" altLang="ko-KR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E16359-664C-A2E1-6B13-9EA6DD1722E3}"/>
              </a:ext>
            </a:extLst>
          </p:cNvPr>
          <p:cNvGrpSpPr/>
          <p:nvPr/>
        </p:nvGrpSpPr>
        <p:grpSpPr>
          <a:xfrm>
            <a:off x="1024067" y="2807742"/>
            <a:ext cx="3692265" cy="2920609"/>
            <a:chOff x="2725867" y="2877592"/>
            <a:chExt cx="3692265" cy="2920609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826AC1E-959F-B124-402A-F32236A1D7A9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4571999" y="3187298"/>
              <a:ext cx="0" cy="28070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F2766C6-E5B2-DFBD-C332-21C1A5E33860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>
              <a:off x="4571999" y="3778642"/>
              <a:ext cx="1" cy="28070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D64721F-FE14-44B4-20E8-DEB34ADE2D5D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>
              <a:off x="4571999" y="5207794"/>
              <a:ext cx="0" cy="28070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BCEE774-870C-91B8-4376-DFE31F85C7C6}"/>
                </a:ext>
              </a:extLst>
            </p:cNvPr>
            <p:cNvGrpSpPr/>
            <p:nvPr/>
          </p:nvGrpSpPr>
          <p:grpSpPr>
            <a:xfrm>
              <a:off x="2725867" y="2877592"/>
              <a:ext cx="3692265" cy="2920609"/>
              <a:chOff x="2725867" y="2877592"/>
              <a:chExt cx="3692265" cy="292060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8D3CAF1-C212-ECF3-B4B4-672CD5AAD318}"/>
                  </a:ext>
                </a:extLst>
              </p:cNvPr>
              <p:cNvSpPr/>
              <p:nvPr/>
            </p:nvSpPr>
            <p:spPr>
              <a:xfrm>
                <a:off x="2725867" y="3468000"/>
                <a:ext cx="3692264" cy="3106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각 항의 계수를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입력받는다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순서도: 대체 처리 6">
                <a:extLst>
                  <a:ext uri="{FF2B5EF4-FFF2-40B4-BE49-F238E27FC236}">
                    <a16:creationId xmlns:a16="http://schemas.microsoft.com/office/drawing/2014/main" id="{8927EEF4-A52D-8965-0190-66554244B29F}"/>
                  </a:ext>
                </a:extLst>
              </p:cNvPr>
              <p:cNvSpPr/>
              <p:nvPr/>
            </p:nvSpPr>
            <p:spPr>
              <a:xfrm>
                <a:off x="3726219" y="2877592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F31173E-A2C7-1537-FE2A-F463A35E9FA6}"/>
                  </a:ext>
                </a:extLst>
              </p:cNvPr>
              <p:cNvSpPr/>
              <p:nvPr/>
            </p:nvSpPr>
            <p:spPr>
              <a:xfrm>
                <a:off x="2725868" y="4059344"/>
                <a:ext cx="3692264" cy="5571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근의 공식을 이용해서 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이차 방정식의 두 해를 구한다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순서도: 대체 처리 10">
                <a:extLst>
                  <a:ext uri="{FF2B5EF4-FFF2-40B4-BE49-F238E27FC236}">
                    <a16:creationId xmlns:a16="http://schemas.microsoft.com/office/drawing/2014/main" id="{95697554-C43E-617E-9FCA-18F1ED495274}"/>
                  </a:ext>
                </a:extLst>
              </p:cNvPr>
              <p:cNvSpPr/>
              <p:nvPr/>
            </p:nvSpPr>
            <p:spPr>
              <a:xfrm>
                <a:off x="3726219" y="5488495"/>
                <a:ext cx="1691560" cy="309706"/>
              </a:xfrm>
              <a:prstGeom prst="flowChartAlternateProcess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D29F4C8-1D32-627B-8528-0C1AA48645E2}"/>
                  </a:ext>
                </a:extLst>
              </p:cNvPr>
              <p:cNvSpPr/>
              <p:nvPr/>
            </p:nvSpPr>
            <p:spPr>
              <a:xfrm>
                <a:off x="2725867" y="4897152"/>
                <a:ext cx="3692264" cy="3106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</a:rPr>
                  <a:t>두 해를 출력한다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C5DDC65-579F-41BD-CE7A-770523C74078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>
            <a:xfrm flipH="1">
              <a:off x="4571999" y="4616450"/>
              <a:ext cx="1" cy="280702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15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1</a:t>
            </a:r>
          </a:p>
          <a:p>
            <a:r>
              <a:rPr lang="ko-KR" altLang="en-US" dirty="0"/>
              <a:t>연산 블록을 이용해서 이차방정식의 해를 구하는 프로그램을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ko-KR" altLang="en-US" dirty="0"/>
              <a:t>코드 블록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6A13A-4BFC-68B5-4589-B3F6C480B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5" t="6975" r="2742" b="7130"/>
          <a:stretch/>
        </p:blipFill>
        <p:spPr>
          <a:xfrm>
            <a:off x="780537" y="2545681"/>
            <a:ext cx="5124450" cy="3506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00F8B8-6B7D-1F1C-4E21-D3E6BBFA28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80" t="7013" r="208" b="63982"/>
          <a:stretch/>
        </p:blipFill>
        <p:spPr>
          <a:xfrm>
            <a:off x="6426845" y="2545681"/>
            <a:ext cx="2582862" cy="19614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DED4A1-8643-1995-9113-7F9C3C528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13" t="7177" b="63975"/>
          <a:stretch/>
        </p:blipFill>
        <p:spPr>
          <a:xfrm>
            <a:off x="6426846" y="4118695"/>
            <a:ext cx="2582861" cy="19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5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8510D-3F03-6EC1-552A-45459DF8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FF0000"/>
                </a:solidFill>
              </a:rPr>
              <a:t>스크래치 함수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1C2095-8508-C3DF-1E8A-692DE122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0432FF"/>
                </a:solidFill>
              </a:rPr>
              <a:t>스크래치 함수 예제</a:t>
            </a:r>
            <a:r>
              <a:rPr lang="en-US" altLang="ko-KR" b="1" dirty="0">
                <a:solidFill>
                  <a:srgbClr val="0432FF"/>
                </a:solidFill>
              </a:rPr>
              <a:t>2</a:t>
            </a:r>
          </a:p>
          <a:p>
            <a:r>
              <a:rPr lang="ko-KR" altLang="en-US" dirty="0"/>
              <a:t>두 숫자를 입력 받아 크기를 비교하고 큰 수를 출력하는 함수를 </a:t>
            </a:r>
            <a:r>
              <a:rPr lang="ko-KR" altLang="en-US" dirty="0" err="1"/>
              <a:t>만드시오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함수 만들기</a:t>
            </a:r>
            <a:endParaRPr lang="en-US" altLang="ko-KR" dirty="0"/>
          </a:p>
          <a:p>
            <a:pPr lvl="2"/>
            <a:r>
              <a:rPr lang="ko-KR" altLang="en-US" dirty="0"/>
              <a:t>입력 값</a:t>
            </a:r>
            <a:r>
              <a:rPr lang="en-US" altLang="ko-KR" dirty="0"/>
              <a:t>: </a:t>
            </a:r>
            <a:r>
              <a:rPr lang="ko-KR" altLang="en-US" dirty="0"/>
              <a:t>두 숫자 </a:t>
            </a:r>
            <a:r>
              <a:rPr lang="en-US" altLang="ko-KR" dirty="0"/>
              <a:t>, </a:t>
            </a:r>
            <a:r>
              <a:rPr lang="ko-KR" altLang="en-US" dirty="0"/>
              <a:t>출력 값</a:t>
            </a:r>
            <a:r>
              <a:rPr lang="en-US" altLang="ko-KR" dirty="0"/>
              <a:t>: </a:t>
            </a:r>
            <a:r>
              <a:rPr lang="ko-KR" altLang="en-US" dirty="0"/>
              <a:t>큰 숫자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두 숫자 입력 받기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E49664-636C-EA90-C782-3182D5F05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2" t="42090" r="66771" b="36886"/>
          <a:stretch/>
        </p:blipFill>
        <p:spPr>
          <a:xfrm>
            <a:off x="1562100" y="3276599"/>
            <a:ext cx="2743200" cy="21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12178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7409</TotalTime>
  <Words>1632</Words>
  <Application>Microsoft Office PowerPoint</Application>
  <PresentationFormat>화면 슬라이드 쇼(4:3)</PresentationFormat>
  <Paragraphs>357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Cambria Math</vt:lpstr>
      <vt:lpstr>Gill Sans MT</vt:lpstr>
      <vt:lpstr>Wingdings</vt:lpstr>
      <vt:lpstr>갤러리</vt:lpstr>
      <vt:lpstr>7. 쉽게 호출하는 함수</vt:lpstr>
      <vt:lpstr>개요</vt:lpstr>
      <vt:lpstr>함수란 무엇인가?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스크래치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  <vt:lpstr>파이썬 함수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1. 컴퓨터 프로그래밍</dc:title>
  <dc:creator>심규성</dc:creator>
  <cp:lastModifiedBy>심규성</cp:lastModifiedBy>
  <cp:revision>325</cp:revision>
  <dcterms:created xsi:type="dcterms:W3CDTF">2023-01-11T09:27:42Z</dcterms:created>
  <dcterms:modified xsi:type="dcterms:W3CDTF">2024-01-03T02:13:19Z</dcterms:modified>
</cp:coreProperties>
</file>